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sldIdLst>
    <p:sldId id="322" r:id="rId5"/>
    <p:sldId id="29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E9C65-1226-6884-B582-1F9E6FA00ED2}" name="Ramcharan, Randi R CIV OSD OUSD P-R (USA)" initials="RR" userId="S::randi.r.ramcharan.civ@mail.mil::24550bf3-b4d6-40fd-afa8-60c2a86a876a" providerId="AD"/>
  <p188:author id="{BA696EEE-563A-2E71-475F-70C35D10556B}" name="Wendland, Tristen" initials="TW" userId="S::wendlandt@magellanhealth.com::9875c5d1-f7a7-4fb7-abc1-41f48a85bb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8"/>
    <a:srgbClr val="0087CE"/>
    <a:srgbClr val="EC6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6"/>
    <p:restoredTop sz="76029" autoAdjust="0"/>
  </p:normalViewPr>
  <p:slideViewPr>
    <p:cSldViewPr snapToGrid="0" snapToObjects="1">
      <p:cViewPr varScale="1">
        <p:scale>
          <a:sx n="59" d="100"/>
          <a:sy n="59" d="100"/>
        </p:scale>
        <p:origin x="82"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C0FD1-CF3B-814D-A221-EC5913E63275}" type="datetimeFigureOut">
              <a:rPr lang="en-US" smtClean="0"/>
              <a:t>5/18/2026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43D7C-05C2-2A40-B34A-C8895A224878}" type="slidenum">
              <a:rPr lang="en-US" smtClean="0"/>
              <a:t>‹#›</a:t>
            </a:fld>
            <a:endParaRPr lang="en-US"/>
          </a:p>
        </p:txBody>
      </p:sp>
    </p:spTree>
    <p:extLst>
      <p:ext uri="{BB962C8B-B14F-4D97-AF65-F5344CB8AC3E}">
        <p14:creationId xmlns:p14="http://schemas.microsoft.com/office/powerpoint/2010/main" val="359798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NOTE: E2I Regional Coordinators (RCs) are available to deliver this presentation. Please find the RC in your region by going to the link on the slide and scrolling down to the RC map or send an email to the address on the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Education and Employment Initiative is a collaborative effort, led by Department of Defense (DoD) and the Defense Health Agency (DHA), with support from Federal, non-profit and private agencies, to address the synchronization, integration and possible expansion of existing education and employment support for Recovering Service Members (RSMs). E2I postures the RSM to transition from active duty to civilian life by fine-tuning their career readiness for placement opportunities prior to transition.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Who is eligible?  All Service Members, All Branches, All Components, assigned to a service Wounded Warrior program and/or enrolled in IDES are eligible to participate in E2I.</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E2I Regional Coordinators work with RSMs to determine education requirements for their desired career path. These educational requirements may include formal degree programs or training, certification, and licensing programs.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E2I Regional Coordinators work throughout their region, building relationships with employers in various industries. By developing strategic partnerships with employers across different industries, Coordinators are better able to assist service members by identifying career-matching opportunities with an industry partner that is the best fit.</a:t>
            </a:r>
          </a:p>
          <a:p>
            <a:endParaRPr lang="en-US" dirty="0"/>
          </a:p>
        </p:txBody>
      </p:sp>
      <p:sp>
        <p:nvSpPr>
          <p:cNvPr id="4" name="Slide Number Placeholder 3"/>
          <p:cNvSpPr>
            <a:spLocks noGrp="1"/>
          </p:cNvSpPr>
          <p:nvPr>
            <p:ph type="sldNum" sz="quarter" idx="5"/>
          </p:nvPr>
        </p:nvSpPr>
        <p:spPr/>
        <p:txBody>
          <a:bodyPr/>
          <a:lstStyle/>
          <a:p>
            <a:fld id="{20443D7C-05C2-2A40-B34A-C8895A224878}" type="slidenum">
              <a:rPr lang="en-US" smtClean="0"/>
              <a:t>1</a:t>
            </a:fld>
            <a:endParaRPr lang="en-US"/>
          </a:p>
        </p:txBody>
      </p:sp>
    </p:spTree>
    <p:extLst>
      <p:ext uri="{BB962C8B-B14F-4D97-AF65-F5344CB8AC3E}">
        <p14:creationId xmlns:p14="http://schemas.microsoft.com/office/powerpoint/2010/main" val="112543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OWF Regional Coordinators (RCs) are available to deliver this presentation. Please find the RC in your region by going to the link on the slide and scrolling down to the RC map or send an email to the address on the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Operation Warfighter (OWF) is a Department of Defense (DoD) internship program that provides opportunities for Recovering Service Members (RSMs) to participate in internships with Federal agencies during their rehabilitation process.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Service Members, All Branches, All Components, assigned to a service Wounded Warrior program and/or enrolled in IDES are eligible to participate in OWF. Unlike with </a:t>
            </a:r>
            <a:r>
              <a:rPr lang="en-US" dirty="0" err="1"/>
              <a:t>Skillbridge</a:t>
            </a:r>
            <a:r>
              <a:rPr lang="en-US" dirty="0"/>
              <a:t>, SM’s do not have to a date of separation to participate in OWF.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OWF strives to demonstrate to participants that the skills obtained in the military are transferable to civilian employment.   OWF enables federal employers to better familiarize themselves with the skill sets and challenges of RSMs, as well as benefit from their considerable talent and dedication.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typical internship lasts for 90 to 120 days during the Integrated Disability Evaluation System (IDES) process at a minimum of 20 hours a week. This facilitates a balance of needs to the RSM, the unit, and the internship agency. The internship must not interfere with the RSM's medical and rehabilitation requirements.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Requirements to participate are:</a:t>
            </a:r>
          </a:p>
          <a:p>
            <a:pPr marL="0" lvl="0" indent="0" algn="l" rtl="0">
              <a:spcBef>
                <a:spcPts val="0"/>
              </a:spcBef>
              <a:spcAft>
                <a:spcPts val="0"/>
              </a:spcAft>
              <a:buNone/>
            </a:pPr>
            <a:r>
              <a:rPr lang="en-US" dirty="0"/>
              <a:t>1) The RSM must first obtain medical and command approval from the RSM’s medical provider and chain of command.</a:t>
            </a:r>
          </a:p>
          <a:p>
            <a:pPr marL="0" lvl="0" indent="0" algn="l" rtl="0">
              <a:spcBef>
                <a:spcPts val="0"/>
              </a:spcBef>
              <a:spcAft>
                <a:spcPts val="0"/>
              </a:spcAft>
              <a:buNone/>
            </a:pPr>
            <a:r>
              <a:rPr lang="en-US" dirty="0"/>
              <a:t>2) The Regional Coordinator assists the individual in identifying an internship opportunity based on their interests and capabilities.</a:t>
            </a:r>
          </a:p>
          <a:p>
            <a:pPr marL="0" lvl="0" indent="0" algn="l" rtl="0">
              <a:spcBef>
                <a:spcPts val="0"/>
              </a:spcBef>
              <a:spcAft>
                <a:spcPts val="0"/>
              </a:spcAft>
              <a:buNone/>
            </a:pPr>
            <a:r>
              <a:rPr lang="en-US" dirty="0"/>
              <a:t>3) The Regional Coordinator assists with resume building, exploring employment interests and developing job skills through internship opportunities. </a:t>
            </a:r>
          </a:p>
          <a:p>
            <a:endParaRPr lang="en-US" dirty="0"/>
          </a:p>
        </p:txBody>
      </p:sp>
      <p:sp>
        <p:nvSpPr>
          <p:cNvPr id="4" name="Slide Number Placeholder 3"/>
          <p:cNvSpPr>
            <a:spLocks noGrp="1"/>
          </p:cNvSpPr>
          <p:nvPr>
            <p:ph type="sldNum" sz="quarter" idx="5"/>
          </p:nvPr>
        </p:nvSpPr>
        <p:spPr/>
        <p:txBody>
          <a:bodyPr/>
          <a:lstStyle/>
          <a:p>
            <a:fld id="{20443D7C-05C2-2A40-B34A-C8895A224878}" type="slidenum">
              <a:rPr lang="en-US" smtClean="0"/>
              <a:t>2</a:t>
            </a:fld>
            <a:endParaRPr lang="en-US"/>
          </a:p>
        </p:txBody>
      </p:sp>
    </p:spTree>
    <p:extLst>
      <p:ext uri="{BB962C8B-B14F-4D97-AF65-F5344CB8AC3E}">
        <p14:creationId xmlns:p14="http://schemas.microsoft.com/office/powerpoint/2010/main" val="712461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41853" y="2722306"/>
            <a:ext cx="3958168" cy="480131"/>
          </a:xfrm>
          <a:prstGeom prst="rect">
            <a:avLst/>
          </a:prstGeom>
        </p:spPr>
        <p:txBody>
          <a:bodyPr anchor="b" anchorCtr="0"/>
          <a:lstStyle>
            <a:lvl1pPr algn="l">
              <a:defRPr sz="2800" b="0" i="0" spc="150" baseline="0">
                <a:solidFill>
                  <a:schemeClr val="bg1"/>
                </a:solidFill>
                <a:latin typeface="Arial Narrow" panose="020B0604020202020204" pitchFamily="34" charset="0"/>
                <a:cs typeface="Arial Narrow" panose="020B0604020202020204" pitchFamily="34" charset="0"/>
              </a:defRPr>
            </a:lvl1pPr>
          </a:lstStyle>
          <a:p>
            <a:r>
              <a:rPr lang="en-US" dirty="0"/>
              <a:t>Document Title</a:t>
            </a:r>
          </a:p>
        </p:txBody>
      </p:sp>
      <p:sp>
        <p:nvSpPr>
          <p:cNvPr id="7" name="Subtitle 2"/>
          <p:cNvSpPr>
            <a:spLocks noGrp="1"/>
          </p:cNvSpPr>
          <p:nvPr>
            <p:ph type="subTitle" idx="1" hasCustomPrompt="1"/>
          </p:nvPr>
        </p:nvSpPr>
        <p:spPr>
          <a:xfrm>
            <a:off x="741853" y="3288935"/>
            <a:ext cx="3629264" cy="400110"/>
          </a:xfrm>
          <a:prstGeom prst="rect">
            <a:avLst/>
          </a:prstGeom>
        </p:spPr>
        <p:txBody>
          <a:bodyPr wrap="square">
            <a:spAutoFit/>
          </a:bodyPr>
          <a:lstStyle>
            <a:lvl1pPr marL="0" indent="0" algn="l">
              <a:buNone/>
              <a:defRPr sz="2000" b="0" i="0" cap="all" baseline="0">
                <a:solidFill>
                  <a:schemeClr val="bg1"/>
                </a:solidFill>
                <a:latin typeface="Arial Narrow" panose="020B0604020202020204" pitchFamily="34" charset="0"/>
                <a:cs typeface="Arial Narrow"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4" name="Text Placeholder 3">
            <a:extLst>
              <a:ext uri="{FF2B5EF4-FFF2-40B4-BE49-F238E27FC236}">
                <a16:creationId xmlns:a16="http://schemas.microsoft.com/office/drawing/2014/main" id="{4B6E9426-A9D2-4B47-B3C0-DA050673B5A1}"/>
              </a:ext>
            </a:extLst>
          </p:cNvPr>
          <p:cNvSpPr>
            <a:spLocks noGrp="1"/>
          </p:cNvSpPr>
          <p:nvPr>
            <p:ph type="body" sz="quarter" idx="10" hasCustomPrompt="1"/>
          </p:nvPr>
        </p:nvSpPr>
        <p:spPr>
          <a:xfrm>
            <a:off x="556500" y="6326675"/>
            <a:ext cx="3958167" cy="288925"/>
          </a:xfrm>
          <a:prstGeom prst="rect">
            <a:avLst/>
          </a:prstGeom>
        </p:spPr>
        <p:txBody>
          <a:bodyPr/>
          <a:lstStyle>
            <a:lvl1pPr marL="0" indent="0">
              <a:buNone/>
              <a:defRPr sz="1200" b="0" i="1">
                <a:solidFill>
                  <a:srgbClr val="004978"/>
                </a:solidFill>
                <a:latin typeface="Arial Narrow" panose="020B0604020202020204" pitchFamily="34" charset="0"/>
                <a:cs typeface="Arial Narrow" panose="020B0604020202020204" pitchFamily="34" charset="0"/>
              </a:defRPr>
            </a:lvl1pPr>
          </a:lstStyle>
          <a:p>
            <a:pPr lvl="0"/>
            <a:r>
              <a:rPr lang="en-US" dirty="0"/>
              <a:t>Date</a:t>
            </a:r>
          </a:p>
        </p:txBody>
      </p:sp>
      <p:sp>
        <p:nvSpPr>
          <p:cNvPr id="3" name="Text Placeholder 3">
            <a:extLst>
              <a:ext uri="{FF2B5EF4-FFF2-40B4-BE49-F238E27FC236}">
                <a16:creationId xmlns:a16="http://schemas.microsoft.com/office/drawing/2014/main" id="{237FC4F7-BC47-84ED-F6B5-5386C5C50C22}"/>
              </a:ext>
            </a:extLst>
          </p:cNvPr>
          <p:cNvSpPr>
            <a:spLocks noGrp="1"/>
          </p:cNvSpPr>
          <p:nvPr>
            <p:ph type="body" sz="quarter" idx="11" hasCustomPrompt="1"/>
          </p:nvPr>
        </p:nvSpPr>
        <p:spPr>
          <a:xfrm>
            <a:off x="556500" y="5323773"/>
            <a:ext cx="3958167" cy="288925"/>
          </a:xfrm>
          <a:prstGeom prst="rect">
            <a:avLst/>
          </a:prstGeom>
        </p:spPr>
        <p:txBody>
          <a:bodyPr/>
          <a:lstStyle>
            <a:lvl1pPr marL="0" indent="0">
              <a:buNone/>
              <a:defRPr sz="1400" b="0" i="0">
                <a:solidFill>
                  <a:srgbClr val="004978"/>
                </a:solidFill>
                <a:latin typeface="Arial Narrow" panose="020B0604020202020204" pitchFamily="34" charset="0"/>
                <a:cs typeface="Arial Narrow" panose="020B0604020202020204" pitchFamily="34" charset="0"/>
              </a:defRPr>
            </a:lvl1pPr>
          </a:lstStyle>
          <a:p>
            <a:pPr lvl="0"/>
            <a:r>
              <a:rPr lang="en-US" dirty="0"/>
              <a:t>Presented By: Name</a:t>
            </a:r>
          </a:p>
        </p:txBody>
      </p:sp>
      <p:sp>
        <p:nvSpPr>
          <p:cNvPr id="6" name="Text Placeholder 3">
            <a:extLst>
              <a:ext uri="{FF2B5EF4-FFF2-40B4-BE49-F238E27FC236}">
                <a16:creationId xmlns:a16="http://schemas.microsoft.com/office/drawing/2014/main" id="{19510B18-958F-FE56-F3E7-535E63B71B35}"/>
              </a:ext>
            </a:extLst>
          </p:cNvPr>
          <p:cNvSpPr>
            <a:spLocks noGrp="1"/>
          </p:cNvSpPr>
          <p:nvPr>
            <p:ph type="body" sz="quarter" idx="12" hasCustomPrompt="1"/>
          </p:nvPr>
        </p:nvSpPr>
        <p:spPr>
          <a:xfrm>
            <a:off x="556500" y="5612698"/>
            <a:ext cx="3958167" cy="288925"/>
          </a:xfrm>
          <a:prstGeom prst="rect">
            <a:avLst/>
          </a:prstGeom>
        </p:spPr>
        <p:txBody>
          <a:bodyPr/>
          <a:lstStyle>
            <a:lvl1pPr marL="0" indent="0">
              <a:buNone/>
              <a:defRPr sz="1400" b="0" i="0">
                <a:solidFill>
                  <a:srgbClr val="004978"/>
                </a:solidFill>
                <a:latin typeface="Arial Narrow" panose="020B0604020202020204" pitchFamily="34" charset="0"/>
                <a:cs typeface="Arial Narrow" panose="020B0604020202020204" pitchFamily="34" charset="0"/>
              </a:defRPr>
            </a:lvl1pPr>
          </a:lstStyle>
          <a:p>
            <a:pPr lvl="0"/>
            <a:r>
              <a:rPr lang="en-US" dirty="0"/>
              <a:t>Presenter Title</a:t>
            </a:r>
          </a:p>
        </p:txBody>
      </p:sp>
    </p:spTree>
    <p:extLst>
      <p:ext uri="{BB962C8B-B14F-4D97-AF65-F5344CB8AC3E}">
        <p14:creationId xmlns:p14="http://schemas.microsoft.com/office/powerpoint/2010/main" val="5299285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6AAA229-DDAB-9D4F-7313-BDEE6CDB4862}"/>
              </a:ext>
            </a:extLst>
          </p:cNvPr>
          <p:cNvSpPr>
            <a:spLocks noGrp="1"/>
          </p:cNvSpPr>
          <p:nvPr>
            <p:ph idx="1"/>
          </p:nvPr>
        </p:nvSpPr>
        <p:spPr>
          <a:xfrm>
            <a:off x="558139" y="1445741"/>
            <a:ext cx="9642765" cy="4015945"/>
          </a:xfrm>
          <a:prstGeom prst="rect">
            <a:avLst/>
          </a:prstGeom>
        </p:spPr>
        <p:txBody>
          <a:bodyPr/>
          <a:lstStyle>
            <a:lvl1pPr marL="234950" indent="-223838">
              <a:tabLst/>
              <a:defRPr sz="2000"/>
            </a:lvl1pPr>
            <a:lvl2pPr marL="515938" indent="-280988">
              <a:tabLst/>
              <a:defRPr sz="1800"/>
            </a:lvl2pPr>
            <a:lvl3pPr marL="811213" indent="-295275">
              <a:buFont typeface="Courier New" panose="02070309020205020404" pitchFamily="49" charset="0"/>
              <a:buChar char="o"/>
              <a:tabLst/>
              <a:defRPr sz="1600"/>
            </a:lvl3pPr>
            <a:lvl4pPr marL="1033463" indent="-222250">
              <a:buClr>
                <a:srgbClr val="0087CE"/>
              </a:buClr>
              <a:tabLst/>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3">
            <a:extLst>
              <a:ext uri="{FF2B5EF4-FFF2-40B4-BE49-F238E27FC236}">
                <a16:creationId xmlns:a16="http://schemas.microsoft.com/office/drawing/2014/main" id="{0E49008F-8E99-A68F-72DF-DC67DEED404E}"/>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
        <p:nvSpPr>
          <p:cNvPr id="6" name="Title 1">
            <a:extLst>
              <a:ext uri="{FF2B5EF4-FFF2-40B4-BE49-F238E27FC236}">
                <a16:creationId xmlns:a16="http://schemas.microsoft.com/office/drawing/2014/main" id="{A8100541-F650-DC46-3521-7C44EE9F7008}"/>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Tree>
    <p:extLst>
      <p:ext uri="{BB962C8B-B14F-4D97-AF65-F5344CB8AC3E}">
        <p14:creationId xmlns:p14="http://schemas.microsoft.com/office/powerpoint/2010/main" val="41674159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A193DE7-8F35-6440-B64D-6F4EC609186D}"/>
              </a:ext>
            </a:extLst>
          </p:cNvPr>
          <p:cNvSpPr>
            <a:spLocks noGrp="1"/>
          </p:cNvSpPr>
          <p:nvPr>
            <p:ph idx="1"/>
          </p:nvPr>
        </p:nvSpPr>
        <p:spPr>
          <a:xfrm>
            <a:off x="558139" y="1445741"/>
            <a:ext cx="9642765" cy="4015945"/>
          </a:xfrm>
          <a:prstGeom prst="rect">
            <a:avLst/>
          </a:prstGeom>
        </p:spPr>
        <p:txBody>
          <a:bodyPr/>
          <a:lstStyle>
            <a:lvl1pPr marL="234950" indent="-223838">
              <a:tabLst/>
              <a:defRPr sz="2000"/>
            </a:lvl1pPr>
            <a:lvl2pPr marL="515938" indent="-280988">
              <a:tabLst/>
              <a:defRPr sz="1800"/>
            </a:lvl2pPr>
            <a:lvl3pPr marL="811213" indent="-295275">
              <a:buFont typeface="Courier New" panose="02070309020205020404" pitchFamily="49" charset="0"/>
              <a:buChar char="o"/>
              <a:tabLst/>
              <a:defRPr sz="1600"/>
            </a:lvl3pPr>
            <a:lvl4pPr marL="1033463" indent="-222250">
              <a:buClr>
                <a:srgbClr val="0087CE"/>
              </a:buClr>
              <a:tabLst/>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982863D2-587E-3E9C-5C0B-4B5A21F4F609}"/>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
        <p:nvSpPr>
          <p:cNvPr id="5" name="Title 1">
            <a:extLst>
              <a:ext uri="{FF2B5EF4-FFF2-40B4-BE49-F238E27FC236}">
                <a16:creationId xmlns:a16="http://schemas.microsoft.com/office/drawing/2014/main" id="{BBADFD2E-79C3-0184-6646-7CAE79A76291}"/>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Tree>
    <p:extLst>
      <p:ext uri="{BB962C8B-B14F-4D97-AF65-F5344CB8AC3E}">
        <p14:creationId xmlns:p14="http://schemas.microsoft.com/office/powerpoint/2010/main" val="6445308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7483DBA-D8BB-647E-F2C1-115C76203248}"/>
              </a:ext>
            </a:extLst>
          </p:cNvPr>
          <p:cNvSpPr>
            <a:spLocks noGrp="1"/>
          </p:cNvSpPr>
          <p:nvPr>
            <p:ph idx="1"/>
          </p:nvPr>
        </p:nvSpPr>
        <p:spPr>
          <a:xfrm>
            <a:off x="558139" y="1445741"/>
            <a:ext cx="9642765" cy="4015945"/>
          </a:xfrm>
          <a:prstGeom prst="rect">
            <a:avLst/>
          </a:prstGeom>
        </p:spPr>
        <p:txBody>
          <a:bodyPr/>
          <a:lstStyle>
            <a:lvl1pPr marL="234950" indent="-223838">
              <a:tabLst/>
              <a:defRPr sz="2000"/>
            </a:lvl1pPr>
            <a:lvl2pPr marL="515938" indent="-280988">
              <a:tabLst/>
              <a:defRPr sz="1800"/>
            </a:lvl2pPr>
            <a:lvl3pPr marL="811213" indent="-295275">
              <a:buFont typeface="Courier New" panose="02070309020205020404" pitchFamily="49" charset="0"/>
              <a:buChar char="o"/>
              <a:tabLst/>
              <a:defRPr sz="1600"/>
            </a:lvl3pPr>
            <a:lvl4pPr marL="1033463" indent="-222250">
              <a:buClr>
                <a:srgbClr val="0087CE"/>
              </a:buClr>
              <a:tabLst/>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3">
            <a:extLst>
              <a:ext uri="{FF2B5EF4-FFF2-40B4-BE49-F238E27FC236}">
                <a16:creationId xmlns:a16="http://schemas.microsoft.com/office/drawing/2014/main" id="{91501CC6-1475-7BC2-7D54-A53E880E2989}"/>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
        <p:nvSpPr>
          <p:cNvPr id="6" name="Title 1">
            <a:extLst>
              <a:ext uri="{FF2B5EF4-FFF2-40B4-BE49-F238E27FC236}">
                <a16:creationId xmlns:a16="http://schemas.microsoft.com/office/drawing/2014/main" id="{6B3CEFB9-0FFB-7AE5-469D-99037F388D9D}"/>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Tree>
    <p:extLst>
      <p:ext uri="{BB962C8B-B14F-4D97-AF65-F5344CB8AC3E}">
        <p14:creationId xmlns:p14="http://schemas.microsoft.com/office/powerpoint/2010/main" val="18372595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069111-7C65-6A4D-A7A6-2F8A7CAE18F3}"/>
              </a:ext>
            </a:extLst>
          </p:cNvPr>
          <p:cNvSpPr>
            <a:spLocks noGrp="1"/>
          </p:cNvSpPr>
          <p:nvPr>
            <p:ph type="body" sz="quarter" idx="10" hasCustomPrompt="1"/>
          </p:nvPr>
        </p:nvSpPr>
        <p:spPr>
          <a:xfrm>
            <a:off x="686099" y="2842615"/>
            <a:ext cx="4752879" cy="932873"/>
          </a:xfrm>
          <a:prstGeom prst="rect">
            <a:avLst/>
          </a:prstGeom>
        </p:spPr>
        <p:txBody>
          <a:bodyPr anchor="ctr" anchorCtr="0"/>
          <a:lstStyle>
            <a:lvl1pPr marL="0" indent="0">
              <a:buNone/>
              <a:defRPr sz="2800" b="0" i="0" spc="150" baseline="0">
                <a:solidFill>
                  <a:schemeClr val="bg1"/>
                </a:solidFill>
                <a:latin typeface="Arial Narrow" panose="020B0604020202020204" pitchFamily="34" charset="0"/>
                <a:cs typeface="Arial Narrow"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Divider title</a:t>
            </a:r>
          </a:p>
        </p:txBody>
      </p:sp>
    </p:spTree>
    <p:extLst>
      <p:ext uri="{BB962C8B-B14F-4D97-AF65-F5344CB8AC3E}">
        <p14:creationId xmlns:p14="http://schemas.microsoft.com/office/powerpoint/2010/main" val="8996977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D7DA1C2-C9FD-2334-3DD1-301C1F141E24}"/>
              </a:ext>
            </a:extLst>
          </p:cNvPr>
          <p:cNvSpPr>
            <a:spLocks noGrp="1"/>
          </p:cNvSpPr>
          <p:nvPr>
            <p:ph type="body" sz="quarter" idx="10" hasCustomPrompt="1"/>
          </p:nvPr>
        </p:nvSpPr>
        <p:spPr>
          <a:xfrm>
            <a:off x="686099" y="2842615"/>
            <a:ext cx="4752879" cy="932873"/>
          </a:xfrm>
          <a:prstGeom prst="rect">
            <a:avLst/>
          </a:prstGeom>
        </p:spPr>
        <p:txBody>
          <a:bodyPr anchor="ctr" anchorCtr="0"/>
          <a:lstStyle>
            <a:lvl1pPr marL="0" indent="0">
              <a:buNone/>
              <a:defRPr sz="2800" b="0" i="0" spc="150" baseline="0">
                <a:solidFill>
                  <a:srgbClr val="004978"/>
                </a:solidFill>
                <a:latin typeface="Arial Narrow" panose="020B0604020202020204" pitchFamily="34" charset="0"/>
                <a:cs typeface="Arial Narrow"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Divider title</a:t>
            </a:r>
          </a:p>
        </p:txBody>
      </p:sp>
    </p:spTree>
    <p:extLst>
      <p:ext uri="{BB962C8B-B14F-4D97-AF65-F5344CB8AC3E}">
        <p14:creationId xmlns:p14="http://schemas.microsoft.com/office/powerpoint/2010/main" val="31341440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llout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AC5C1F1-2D2A-1E61-AFFF-2BE609C3C26C}"/>
              </a:ext>
            </a:extLst>
          </p:cNvPr>
          <p:cNvSpPr>
            <a:spLocks noGrp="1"/>
          </p:cNvSpPr>
          <p:nvPr>
            <p:ph type="body" sz="quarter" idx="10" hasCustomPrompt="1"/>
          </p:nvPr>
        </p:nvSpPr>
        <p:spPr>
          <a:xfrm>
            <a:off x="686099" y="2842615"/>
            <a:ext cx="4752879" cy="932873"/>
          </a:xfrm>
          <a:prstGeom prst="rect">
            <a:avLst/>
          </a:prstGeom>
        </p:spPr>
        <p:txBody>
          <a:bodyPr anchor="ctr" anchorCtr="0"/>
          <a:lstStyle>
            <a:lvl1pPr marL="0" indent="0">
              <a:buNone/>
              <a:defRPr sz="2800" b="0" i="0" spc="150" baseline="0">
                <a:solidFill>
                  <a:schemeClr val="bg1"/>
                </a:solidFill>
                <a:latin typeface="Arial Narrow" panose="020B0604020202020204" pitchFamily="34" charset="0"/>
                <a:cs typeface="Arial Narrow"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Divider title</a:t>
            </a:r>
          </a:p>
        </p:txBody>
      </p:sp>
    </p:spTree>
    <p:extLst>
      <p:ext uri="{BB962C8B-B14F-4D97-AF65-F5344CB8AC3E}">
        <p14:creationId xmlns:p14="http://schemas.microsoft.com/office/powerpoint/2010/main" val="17523351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8C8FD4-C493-FA49-BFEA-AD7B825ADA3E}"/>
              </a:ext>
            </a:extLst>
          </p:cNvPr>
          <p:cNvSpPr>
            <a:spLocks noGrp="1"/>
          </p:cNvSpPr>
          <p:nvPr>
            <p:ph type="body" sz="quarter" idx="12" hasCustomPrompt="1"/>
          </p:nvPr>
        </p:nvSpPr>
        <p:spPr>
          <a:xfrm>
            <a:off x="1100137" y="1562359"/>
            <a:ext cx="7314657" cy="427038"/>
          </a:xfrm>
          <a:prstGeom prst="rect">
            <a:avLst/>
          </a:prstGeom>
        </p:spPr>
        <p:txBody>
          <a:bodyPr/>
          <a:lstStyle>
            <a:lvl1pPr marL="0" indent="0">
              <a:buFontTx/>
              <a:buNone/>
              <a:defRPr sz="2000">
                <a:solidFill>
                  <a:srgbClr val="0087CE"/>
                </a:solidFill>
              </a:defRPr>
            </a:lvl1pPr>
          </a:lstStyle>
          <a:p>
            <a:pPr lvl="0"/>
            <a:r>
              <a:rPr lang="en-US" dirty="0"/>
              <a:t>Topic</a:t>
            </a:r>
          </a:p>
        </p:txBody>
      </p:sp>
      <p:sp>
        <p:nvSpPr>
          <p:cNvPr id="10" name="Text Placeholder 7">
            <a:extLst>
              <a:ext uri="{FF2B5EF4-FFF2-40B4-BE49-F238E27FC236}">
                <a16:creationId xmlns:a16="http://schemas.microsoft.com/office/drawing/2014/main" id="{EC11C6BD-806D-9A4B-8295-9ACE681E2679}"/>
              </a:ext>
            </a:extLst>
          </p:cNvPr>
          <p:cNvSpPr>
            <a:spLocks noGrp="1"/>
          </p:cNvSpPr>
          <p:nvPr>
            <p:ph type="body" sz="quarter" idx="13" hasCustomPrompt="1"/>
          </p:nvPr>
        </p:nvSpPr>
        <p:spPr>
          <a:xfrm>
            <a:off x="1100137" y="2326288"/>
            <a:ext cx="7314657" cy="427038"/>
          </a:xfrm>
          <a:prstGeom prst="rect">
            <a:avLst/>
          </a:prstGeom>
        </p:spPr>
        <p:txBody>
          <a:bodyPr/>
          <a:lstStyle>
            <a:lvl1pPr marL="0" indent="0">
              <a:buFontTx/>
              <a:buNone/>
              <a:defRPr sz="2000">
                <a:solidFill>
                  <a:srgbClr val="0087CE"/>
                </a:solidFill>
              </a:defRPr>
            </a:lvl1pPr>
          </a:lstStyle>
          <a:p>
            <a:pPr lvl="0"/>
            <a:r>
              <a:rPr lang="en-US" dirty="0"/>
              <a:t>Topic</a:t>
            </a:r>
          </a:p>
        </p:txBody>
      </p:sp>
      <p:sp>
        <p:nvSpPr>
          <p:cNvPr id="12" name="Text Placeholder 7">
            <a:extLst>
              <a:ext uri="{FF2B5EF4-FFF2-40B4-BE49-F238E27FC236}">
                <a16:creationId xmlns:a16="http://schemas.microsoft.com/office/drawing/2014/main" id="{533C1087-1E67-B14E-B321-7DA28ADB298D}"/>
              </a:ext>
            </a:extLst>
          </p:cNvPr>
          <p:cNvSpPr>
            <a:spLocks noGrp="1"/>
          </p:cNvSpPr>
          <p:nvPr>
            <p:ph type="body" sz="quarter" idx="14" hasCustomPrompt="1"/>
          </p:nvPr>
        </p:nvSpPr>
        <p:spPr>
          <a:xfrm>
            <a:off x="1100137" y="3175098"/>
            <a:ext cx="7314657" cy="427038"/>
          </a:xfrm>
          <a:prstGeom prst="rect">
            <a:avLst/>
          </a:prstGeom>
        </p:spPr>
        <p:txBody>
          <a:bodyPr/>
          <a:lstStyle>
            <a:lvl1pPr marL="0" indent="0">
              <a:buFontTx/>
              <a:buNone/>
              <a:defRPr sz="2000">
                <a:solidFill>
                  <a:srgbClr val="0087CE"/>
                </a:solidFill>
              </a:defRPr>
            </a:lvl1pPr>
          </a:lstStyle>
          <a:p>
            <a:pPr lvl="0"/>
            <a:r>
              <a:rPr lang="en-US" dirty="0"/>
              <a:t>Topic</a:t>
            </a:r>
          </a:p>
        </p:txBody>
      </p:sp>
      <p:sp>
        <p:nvSpPr>
          <p:cNvPr id="14" name="Text Placeholder 7">
            <a:extLst>
              <a:ext uri="{FF2B5EF4-FFF2-40B4-BE49-F238E27FC236}">
                <a16:creationId xmlns:a16="http://schemas.microsoft.com/office/drawing/2014/main" id="{379FEB0C-E275-D04F-92F2-29F87738716C}"/>
              </a:ext>
            </a:extLst>
          </p:cNvPr>
          <p:cNvSpPr>
            <a:spLocks noGrp="1"/>
          </p:cNvSpPr>
          <p:nvPr>
            <p:ph type="body" sz="quarter" idx="15" hasCustomPrompt="1"/>
          </p:nvPr>
        </p:nvSpPr>
        <p:spPr>
          <a:xfrm>
            <a:off x="1100137" y="4023908"/>
            <a:ext cx="7314657" cy="427038"/>
          </a:xfrm>
          <a:prstGeom prst="rect">
            <a:avLst/>
          </a:prstGeom>
        </p:spPr>
        <p:txBody>
          <a:bodyPr/>
          <a:lstStyle>
            <a:lvl1pPr marL="0" indent="0">
              <a:buFontTx/>
              <a:buNone/>
              <a:defRPr sz="2000">
                <a:solidFill>
                  <a:srgbClr val="0087CE"/>
                </a:solidFill>
              </a:defRPr>
            </a:lvl1pPr>
          </a:lstStyle>
          <a:p>
            <a:pPr lvl="0"/>
            <a:r>
              <a:rPr lang="en-US" dirty="0"/>
              <a:t>Topic</a:t>
            </a:r>
          </a:p>
        </p:txBody>
      </p:sp>
      <p:sp>
        <p:nvSpPr>
          <p:cNvPr id="16" name="Text Placeholder 7">
            <a:extLst>
              <a:ext uri="{FF2B5EF4-FFF2-40B4-BE49-F238E27FC236}">
                <a16:creationId xmlns:a16="http://schemas.microsoft.com/office/drawing/2014/main" id="{434334E2-5B04-7149-AC70-145A7C0858D8}"/>
              </a:ext>
            </a:extLst>
          </p:cNvPr>
          <p:cNvSpPr>
            <a:spLocks noGrp="1"/>
          </p:cNvSpPr>
          <p:nvPr>
            <p:ph type="body" sz="quarter" idx="16" hasCustomPrompt="1"/>
          </p:nvPr>
        </p:nvSpPr>
        <p:spPr>
          <a:xfrm>
            <a:off x="1100137" y="4872719"/>
            <a:ext cx="7314657" cy="427038"/>
          </a:xfrm>
          <a:prstGeom prst="rect">
            <a:avLst/>
          </a:prstGeom>
        </p:spPr>
        <p:txBody>
          <a:bodyPr/>
          <a:lstStyle>
            <a:lvl1pPr marL="0" indent="0">
              <a:buFontTx/>
              <a:buNone/>
              <a:defRPr sz="2000">
                <a:solidFill>
                  <a:srgbClr val="0087CE"/>
                </a:solidFill>
              </a:defRPr>
            </a:lvl1pPr>
          </a:lstStyle>
          <a:p>
            <a:pPr lvl="0"/>
            <a:r>
              <a:rPr lang="en-US" dirty="0"/>
              <a:t>Topic</a:t>
            </a:r>
          </a:p>
        </p:txBody>
      </p:sp>
      <p:sp>
        <p:nvSpPr>
          <p:cNvPr id="3" name="Title 1">
            <a:extLst>
              <a:ext uri="{FF2B5EF4-FFF2-40B4-BE49-F238E27FC236}">
                <a16:creationId xmlns:a16="http://schemas.microsoft.com/office/drawing/2014/main" id="{645F99FD-52B6-BD25-6E5A-69D2FBA0AD3A}"/>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
        <p:nvSpPr>
          <p:cNvPr id="5" name="Slide Number Placeholder 3">
            <a:extLst>
              <a:ext uri="{FF2B5EF4-FFF2-40B4-BE49-F238E27FC236}">
                <a16:creationId xmlns:a16="http://schemas.microsoft.com/office/drawing/2014/main" id="{FF1AD168-0773-8FB3-5750-016B3473A19E}"/>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Tree>
    <p:extLst>
      <p:ext uri="{BB962C8B-B14F-4D97-AF65-F5344CB8AC3E}">
        <p14:creationId xmlns:p14="http://schemas.microsoft.com/office/powerpoint/2010/main" val="10741696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ACE9C-4753-8247-A28E-0A81B7C20154}"/>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
        <p:nvSpPr>
          <p:cNvPr id="6" name="Content Placeholder 5">
            <a:extLst>
              <a:ext uri="{FF2B5EF4-FFF2-40B4-BE49-F238E27FC236}">
                <a16:creationId xmlns:a16="http://schemas.microsoft.com/office/drawing/2014/main" id="{AD69493C-E1C9-A64C-8482-39DAB4FFDEF1}"/>
              </a:ext>
            </a:extLst>
          </p:cNvPr>
          <p:cNvSpPr>
            <a:spLocks noGrp="1"/>
          </p:cNvSpPr>
          <p:nvPr>
            <p:ph sz="quarter" idx="13"/>
          </p:nvPr>
        </p:nvSpPr>
        <p:spPr>
          <a:xfrm>
            <a:off x="2633198" y="2259794"/>
            <a:ext cx="7314657" cy="3428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1718039-A6C1-1CE6-99EF-152358F41DE0}"/>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Tree>
    <p:extLst>
      <p:ext uri="{BB962C8B-B14F-4D97-AF65-F5344CB8AC3E}">
        <p14:creationId xmlns:p14="http://schemas.microsoft.com/office/powerpoint/2010/main" val="23795028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0572B89-92BD-3290-67B6-0D5559C87714}"/>
              </a:ext>
            </a:extLst>
          </p:cNvPr>
          <p:cNvSpPr>
            <a:spLocks noGrp="1"/>
          </p:cNvSpPr>
          <p:nvPr>
            <p:ph idx="1"/>
          </p:nvPr>
        </p:nvSpPr>
        <p:spPr>
          <a:xfrm>
            <a:off x="558139" y="1445741"/>
            <a:ext cx="9642765" cy="4015945"/>
          </a:xfrm>
          <a:prstGeom prst="rect">
            <a:avLst/>
          </a:prstGeom>
        </p:spPr>
        <p:txBody>
          <a:bodyPr/>
          <a:lstStyle>
            <a:lvl1pPr marL="234950" indent="-223838">
              <a:tabLst/>
              <a:defRPr sz="2000"/>
            </a:lvl1pPr>
            <a:lvl2pPr marL="515938" indent="-280988">
              <a:tabLst/>
              <a:defRPr sz="1800"/>
            </a:lvl2pPr>
            <a:lvl3pPr marL="811213" indent="-295275">
              <a:buFont typeface="Courier New" panose="02070309020205020404" pitchFamily="49" charset="0"/>
              <a:buChar char="o"/>
              <a:tabLst/>
              <a:defRPr sz="1600"/>
            </a:lvl3pPr>
            <a:lvl4pPr marL="1033463" indent="-222250">
              <a:buClr>
                <a:srgbClr val="0087CE"/>
              </a:buClr>
              <a:tabLst/>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1AACBFDB-9F54-C67E-8B9E-C3801EF9DA5D}"/>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
        <p:nvSpPr>
          <p:cNvPr id="10" name="Title 1">
            <a:extLst>
              <a:ext uri="{FF2B5EF4-FFF2-40B4-BE49-F238E27FC236}">
                <a16:creationId xmlns:a16="http://schemas.microsoft.com/office/drawing/2014/main" id="{01BC5247-F1EA-5199-31B4-052FF7A84A93}"/>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Tree>
    <p:extLst>
      <p:ext uri="{BB962C8B-B14F-4D97-AF65-F5344CB8AC3E}">
        <p14:creationId xmlns:p14="http://schemas.microsoft.com/office/powerpoint/2010/main" val="7865371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BDD1E16-C199-C28D-C55A-A54D12ED02F5}"/>
              </a:ext>
            </a:extLst>
          </p:cNvPr>
          <p:cNvSpPr>
            <a:spLocks noGrp="1"/>
          </p:cNvSpPr>
          <p:nvPr>
            <p:ph idx="1"/>
          </p:nvPr>
        </p:nvSpPr>
        <p:spPr>
          <a:xfrm>
            <a:off x="558139" y="1445741"/>
            <a:ext cx="9642765" cy="4015945"/>
          </a:xfrm>
          <a:prstGeom prst="rect">
            <a:avLst/>
          </a:prstGeom>
        </p:spPr>
        <p:txBody>
          <a:bodyPr/>
          <a:lstStyle>
            <a:lvl1pPr marL="234950" indent="-223838">
              <a:tabLst/>
              <a:defRPr sz="2000"/>
            </a:lvl1pPr>
            <a:lvl2pPr marL="515938" indent="-280988">
              <a:tabLst/>
              <a:defRPr sz="1800"/>
            </a:lvl2pPr>
            <a:lvl3pPr marL="811213" indent="-295275">
              <a:buFont typeface="Courier New" panose="02070309020205020404" pitchFamily="49" charset="0"/>
              <a:buChar char="o"/>
              <a:tabLst/>
              <a:defRPr sz="1600"/>
            </a:lvl3pPr>
            <a:lvl4pPr marL="1033463" indent="-222250">
              <a:buClr>
                <a:srgbClr val="0087CE"/>
              </a:buClr>
              <a:tabLst/>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3">
            <a:extLst>
              <a:ext uri="{FF2B5EF4-FFF2-40B4-BE49-F238E27FC236}">
                <a16:creationId xmlns:a16="http://schemas.microsoft.com/office/drawing/2014/main" id="{4B92E442-B7BB-9383-0655-44FDD30F938D}"/>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
        <p:nvSpPr>
          <p:cNvPr id="11" name="Title 1">
            <a:extLst>
              <a:ext uri="{FF2B5EF4-FFF2-40B4-BE49-F238E27FC236}">
                <a16:creationId xmlns:a16="http://schemas.microsoft.com/office/drawing/2014/main" id="{33BD446E-9BB8-3545-5798-6ECA76D9831F}"/>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Tree>
    <p:extLst>
      <p:ext uri="{BB962C8B-B14F-4D97-AF65-F5344CB8AC3E}">
        <p14:creationId xmlns:p14="http://schemas.microsoft.com/office/powerpoint/2010/main" val="23094402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4A6DBB4-ECAD-4E0F-F9B3-C8B5954BCDDE}"/>
              </a:ext>
            </a:extLst>
          </p:cNvPr>
          <p:cNvSpPr>
            <a:spLocks noGrp="1"/>
          </p:cNvSpPr>
          <p:nvPr>
            <p:ph idx="1"/>
          </p:nvPr>
        </p:nvSpPr>
        <p:spPr>
          <a:xfrm>
            <a:off x="558139" y="1445741"/>
            <a:ext cx="9642765" cy="4015945"/>
          </a:xfrm>
          <a:prstGeom prst="rect">
            <a:avLst/>
          </a:prstGeom>
        </p:spPr>
        <p:txBody>
          <a:bodyPr/>
          <a:lstStyle>
            <a:lvl1pPr marL="234950" indent="-223838">
              <a:tabLst/>
              <a:defRPr sz="2000"/>
            </a:lvl1pPr>
            <a:lvl2pPr marL="515938" indent="-280988">
              <a:tabLst/>
              <a:defRPr sz="1800"/>
            </a:lvl2pPr>
            <a:lvl3pPr marL="811213" indent="-295275">
              <a:buFont typeface="Courier New" panose="02070309020205020404" pitchFamily="49" charset="0"/>
              <a:buChar char="o"/>
              <a:tabLst/>
              <a:defRPr sz="1600"/>
            </a:lvl3pPr>
            <a:lvl4pPr marL="1033463" indent="-222250">
              <a:buClr>
                <a:srgbClr val="0087CE"/>
              </a:buClr>
              <a:tabLst/>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3">
            <a:extLst>
              <a:ext uri="{FF2B5EF4-FFF2-40B4-BE49-F238E27FC236}">
                <a16:creationId xmlns:a16="http://schemas.microsoft.com/office/drawing/2014/main" id="{F7C89F1F-EB4B-9D4E-91C6-250405EFD36A}"/>
              </a:ext>
            </a:extLst>
          </p:cNvPr>
          <p:cNvSpPr>
            <a:spLocks noGrp="1"/>
          </p:cNvSpPr>
          <p:nvPr>
            <p:ph type="sldNum" sz="quarter" idx="11"/>
          </p:nvPr>
        </p:nvSpPr>
        <p:spPr>
          <a:xfrm>
            <a:off x="11088178" y="6394333"/>
            <a:ext cx="537235" cy="215444"/>
          </a:xfrm>
        </p:spPr>
        <p:txBody>
          <a:bodyPr/>
          <a:lstStyle>
            <a:lvl1pPr>
              <a:defRPr>
                <a:solidFill>
                  <a:schemeClr val="bg1"/>
                </a:solidFill>
              </a:defRPr>
            </a:lvl1pPr>
          </a:lstStyle>
          <a:p>
            <a:fld id="{F174C5DB-022A-764B-8211-6C4AE67DAF01}" type="slidenum">
              <a:rPr lang="en-US" smtClean="0"/>
              <a:pPr/>
              <a:t>‹#›</a:t>
            </a:fld>
            <a:endParaRPr lang="en-US" dirty="0"/>
          </a:p>
        </p:txBody>
      </p:sp>
      <p:sp>
        <p:nvSpPr>
          <p:cNvPr id="11" name="Title 1">
            <a:extLst>
              <a:ext uri="{FF2B5EF4-FFF2-40B4-BE49-F238E27FC236}">
                <a16:creationId xmlns:a16="http://schemas.microsoft.com/office/drawing/2014/main" id="{068AA4BF-7EA1-74D2-F533-3008BE77FABC}"/>
              </a:ext>
            </a:extLst>
          </p:cNvPr>
          <p:cNvSpPr>
            <a:spLocks noGrp="1"/>
          </p:cNvSpPr>
          <p:nvPr>
            <p:ph type="title" hasCustomPrompt="1"/>
          </p:nvPr>
        </p:nvSpPr>
        <p:spPr>
          <a:xfrm>
            <a:off x="334841" y="271592"/>
            <a:ext cx="9113959" cy="452432"/>
          </a:xfrm>
        </p:spPr>
        <p:txBody>
          <a:bodyPr/>
          <a:lstStyle>
            <a:lvl1pPr>
              <a:defRPr sz="2600" b="0" i="0" spc="150" baseline="0">
                <a:solidFill>
                  <a:schemeClr val="bg1"/>
                </a:solidFill>
                <a:latin typeface="Arial Narrow" panose="020B0604020202020204" pitchFamily="34" charset="0"/>
                <a:cs typeface="Arial Narrow" panose="020B0604020202020204" pitchFamily="34" charset="0"/>
              </a:defRPr>
            </a:lvl1pPr>
          </a:lstStyle>
          <a:p>
            <a:r>
              <a:rPr lang="en-US" dirty="0"/>
              <a:t>Title</a:t>
            </a:r>
          </a:p>
        </p:txBody>
      </p:sp>
    </p:spTree>
    <p:extLst>
      <p:ext uri="{BB962C8B-B14F-4D97-AF65-F5344CB8AC3E}">
        <p14:creationId xmlns:p14="http://schemas.microsoft.com/office/powerpoint/2010/main" val="27138781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59420" y="189657"/>
            <a:ext cx="11366523" cy="535531"/>
          </a:xfrm>
          <a:prstGeom prst="rect">
            <a:avLst/>
          </a:prstGeom>
        </p:spPr>
        <p:txBody>
          <a:bodyPr vert="horz" wrap="square" lIns="91440" tIns="45720" rIns="91440" bIns="45720" rtlCol="0" anchor="t" anchorCtr="0">
            <a:spAutoFit/>
          </a:bodyPr>
          <a:lstStyle/>
          <a:p>
            <a:r>
              <a:rPr lang="en-US" dirty="0"/>
              <a:t>Click to edit Master title</a:t>
            </a:r>
          </a:p>
        </p:txBody>
      </p:sp>
      <p:sp>
        <p:nvSpPr>
          <p:cNvPr id="12" name="Slide Number Placeholder 5">
            <a:extLst>
              <a:ext uri="{FF2B5EF4-FFF2-40B4-BE49-F238E27FC236}">
                <a16:creationId xmlns:a16="http://schemas.microsoft.com/office/drawing/2014/main" id="{3552DE2B-67D1-5F45-A07D-E6A2431374D4}"/>
              </a:ext>
            </a:extLst>
          </p:cNvPr>
          <p:cNvSpPr>
            <a:spLocks noGrp="1"/>
          </p:cNvSpPr>
          <p:nvPr>
            <p:ph type="sldNum" sz="quarter" idx="4"/>
          </p:nvPr>
        </p:nvSpPr>
        <p:spPr>
          <a:xfrm>
            <a:off x="11302212" y="6485953"/>
            <a:ext cx="537235" cy="215444"/>
          </a:xfrm>
          <a:prstGeom prst="rect">
            <a:avLst/>
          </a:prstGeom>
        </p:spPr>
        <p:txBody>
          <a:bodyPr vert="horz" lIns="91440" tIns="45720" rIns="0" bIns="45720" rtlCol="0" anchor="b">
            <a:spAutoFit/>
          </a:bodyPr>
          <a:lstStyle>
            <a:lvl1pPr algn="r">
              <a:defRPr sz="800">
                <a:solidFill>
                  <a:schemeClr val="tx1">
                    <a:lumMod val="65000"/>
                    <a:lumOff val="35000"/>
                  </a:schemeClr>
                </a:solidFill>
              </a:defRPr>
            </a:lvl1pPr>
          </a:lstStyle>
          <a:p>
            <a:fld id="{F174C5DB-022A-764B-8211-6C4AE67DAF01}" type="slidenum">
              <a:rPr lang="en-US" smtClean="0"/>
              <a:pPr/>
              <a:t>‹#›</a:t>
            </a:fld>
            <a:endParaRPr lang="en-US" dirty="0"/>
          </a:p>
        </p:txBody>
      </p:sp>
      <p:sp>
        <p:nvSpPr>
          <p:cNvPr id="5" name="Text Placeholder 2">
            <a:extLst>
              <a:ext uri="{FF2B5EF4-FFF2-40B4-BE49-F238E27FC236}">
                <a16:creationId xmlns:a16="http://schemas.microsoft.com/office/drawing/2014/main" id="{4E56AFA3-3399-5945-8969-3537B2CEFB5B}"/>
              </a:ext>
            </a:extLst>
          </p:cNvPr>
          <p:cNvSpPr>
            <a:spLocks noGrp="1"/>
          </p:cNvSpPr>
          <p:nvPr>
            <p:ph type="body" idx="1"/>
          </p:nvPr>
        </p:nvSpPr>
        <p:spPr>
          <a:xfrm>
            <a:off x="352555" y="1356360"/>
            <a:ext cx="11486892" cy="457506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00083252"/>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2" r:id="rId3"/>
    <p:sldLayoutId id="2147483705" r:id="rId4"/>
    <p:sldLayoutId id="2147483693" r:id="rId5"/>
    <p:sldLayoutId id="2147483700" r:id="rId6"/>
    <p:sldLayoutId id="2147483702" r:id="rId7"/>
    <p:sldLayoutId id="2147483703" r:id="rId8"/>
    <p:sldLayoutId id="2147483704" r:id="rId9"/>
    <p:sldLayoutId id="2147483695" r:id="rId10"/>
    <p:sldLayoutId id="2147483666" r:id="rId11"/>
    <p:sldLayoutId id="2147483694" r:id="rId12"/>
  </p:sldLayoutIdLst>
  <p:transition>
    <p:fade/>
  </p:transition>
  <p:hf hdr="0" dt="0"/>
  <p:txStyles>
    <p:titleStyle>
      <a:lvl1pPr algn="l" defTabSz="514350" rtl="0" eaLnBrk="1" latinLnBrk="0" hangingPunct="1">
        <a:lnSpc>
          <a:spcPct val="90000"/>
        </a:lnSpc>
        <a:spcBef>
          <a:spcPct val="0"/>
        </a:spcBef>
        <a:buNone/>
        <a:defRPr sz="3200" b="0" i="0" kern="1200" spc="150" baseline="0">
          <a:solidFill>
            <a:schemeClr val="tx1"/>
          </a:solidFill>
          <a:latin typeface="Arial Narrow" panose="020B0604020202020204" pitchFamily="34" charset="0"/>
          <a:ea typeface="+mj-ea"/>
          <a:cs typeface="Arial Narrow" panose="020B0604020202020204" pitchFamily="34" charset="0"/>
        </a:defRPr>
      </a:lvl1pPr>
    </p:titleStyle>
    <p:bodyStyle>
      <a:lvl1pPr marL="234950" indent="-223838" algn="l" defTabSz="514350" rtl="0" eaLnBrk="1" latinLnBrk="0" hangingPunct="1">
        <a:lnSpc>
          <a:spcPct val="100000"/>
        </a:lnSpc>
        <a:spcBef>
          <a:spcPts val="675"/>
        </a:spcBef>
        <a:buClr>
          <a:srgbClr val="0087CE"/>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457200" indent="-222250" algn="l" defTabSz="514350" rtl="0" eaLnBrk="1" latinLnBrk="0" hangingPunct="1">
        <a:lnSpc>
          <a:spcPct val="90000"/>
        </a:lnSpc>
        <a:spcBef>
          <a:spcPts val="281"/>
        </a:spcBef>
        <a:buClr>
          <a:srgbClr val="0087CE"/>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93738" indent="-236538" algn="l" defTabSz="514350" rtl="0" eaLnBrk="1" latinLnBrk="0" hangingPunct="1">
        <a:lnSpc>
          <a:spcPct val="90000"/>
        </a:lnSpc>
        <a:spcBef>
          <a:spcPts val="281"/>
        </a:spcBef>
        <a:buClr>
          <a:srgbClr val="0087CE"/>
        </a:buClr>
        <a:buFont typeface="Courier New" panose="02070309020205020404" pitchFamily="49" charset="0"/>
        <a:buChar char="o"/>
        <a:tabLst/>
        <a:defRPr sz="1600" kern="1200">
          <a:solidFill>
            <a:schemeClr val="tx1"/>
          </a:solidFill>
          <a:latin typeface="Arial" panose="020B0604020202020204" pitchFamily="34" charset="0"/>
          <a:ea typeface="+mn-ea"/>
          <a:cs typeface="Arial" panose="020B0604020202020204" pitchFamily="34" charset="0"/>
        </a:defRPr>
      </a:lvl3pPr>
      <a:lvl4pPr marL="915988" indent="-222250" algn="l" defTabSz="514350" rtl="0" eaLnBrk="1" latinLnBrk="0" hangingPunct="1">
        <a:lnSpc>
          <a:spcPct val="90000"/>
        </a:lnSpc>
        <a:spcBef>
          <a:spcPts val="281"/>
        </a:spcBef>
        <a:buClr>
          <a:srgbClr val="0087CE"/>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https://warriorcare.dodlive.mil/Care-Coordination/Education-Employment-Initiative/" TargetMode="External"/><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https://warriorcare.dodlive.mil/Care-Coordination/Operation-Warfighter/" TargetMode="External"/><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22859-F1C5-6108-E026-636FBC8DB23D}"/>
              </a:ext>
            </a:extLst>
          </p:cNvPr>
          <p:cNvSpPr>
            <a:spLocks noGrp="1"/>
          </p:cNvSpPr>
          <p:nvPr>
            <p:ph idx="1"/>
          </p:nvPr>
        </p:nvSpPr>
        <p:spPr>
          <a:xfrm>
            <a:off x="1282535" y="2805454"/>
            <a:ext cx="5308269" cy="1852664"/>
          </a:xfrm>
        </p:spPr>
        <p:txBody>
          <a:bodyPr/>
          <a:lstStyle/>
          <a:p>
            <a:pPr marL="354330" indent="-342900" defTabSz="914400">
              <a:spcBef>
                <a:spcPts val="50"/>
              </a:spcBef>
              <a:buClr>
                <a:schemeClr val="accent1"/>
              </a:buClr>
              <a:buSzPct val="75000"/>
              <a:buFont typeface="Arial" panose="020B0604020202020204" pitchFamily="34" charset="0"/>
              <a:buChar char="►"/>
              <a:tabLst>
                <a:tab pos="697865" algn="l"/>
                <a:tab pos="698500" algn="l"/>
              </a:tabLst>
              <a:defRPr/>
            </a:pPr>
            <a:r>
              <a:rPr lang="en-US" sz="1400" kern="0" dirty="0">
                <a:solidFill>
                  <a:prstClr val="black"/>
                </a:solidFill>
              </a:rPr>
              <a:t>Regional Coordinators (RC’s) work with the RSMs to determine education requirements for desired career path. These educational requirements may include formal degree programs or training, certification and licensing programs.</a:t>
            </a:r>
          </a:p>
          <a:p>
            <a:pPr marL="354330" indent="-342900" defTabSz="914400">
              <a:spcBef>
                <a:spcPts val="50"/>
              </a:spcBef>
              <a:buClr>
                <a:schemeClr val="accent1"/>
              </a:buClr>
              <a:buSzPct val="75000"/>
              <a:buFont typeface="Arial" panose="020B0604020202020204" pitchFamily="34" charset="0"/>
              <a:buChar char="►"/>
              <a:tabLst>
                <a:tab pos="697865" algn="l"/>
                <a:tab pos="698500" algn="l"/>
              </a:tabLst>
              <a:defRPr/>
            </a:pPr>
            <a:r>
              <a:rPr lang="en-US" sz="1400" kern="0" dirty="0">
                <a:solidFill>
                  <a:prstClr val="black"/>
                </a:solidFill>
              </a:rPr>
              <a:t>RC’s build relationships by developing partnerships with federal and private organizations across different industries. These partnerships are essential for identifying career matching opportunities for transitioning RSMs.</a:t>
            </a:r>
          </a:p>
        </p:txBody>
      </p:sp>
      <p:sp>
        <p:nvSpPr>
          <p:cNvPr id="3" name="Title 2">
            <a:extLst>
              <a:ext uri="{FF2B5EF4-FFF2-40B4-BE49-F238E27FC236}">
                <a16:creationId xmlns:a16="http://schemas.microsoft.com/office/drawing/2014/main" id="{27E02197-A0EE-87EE-944D-FA71B7803D58}"/>
              </a:ext>
            </a:extLst>
          </p:cNvPr>
          <p:cNvSpPr>
            <a:spLocks noGrp="1"/>
          </p:cNvSpPr>
          <p:nvPr>
            <p:ph type="title"/>
          </p:nvPr>
        </p:nvSpPr>
        <p:spPr>
          <a:xfrm>
            <a:off x="334841" y="271592"/>
            <a:ext cx="7314657" cy="535531"/>
          </a:xfrm>
        </p:spPr>
        <p:txBody>
          <a:bodyPr/>
          <a:lstStyle/>
          <a:p>
            <a:r>
              <a:rPr lang="en-US" sz="3200" b="1" spc="65" dirty="0"/>
              <a:t>Education and Employment Initiative (E2I)</a:t>
            </a:r>
            <a:endParaRPr lang="en-US" sz="2800" b="1" dirty="0"/>
          </a:p>
        </p:txBody>
      </p:sp>
      <p:sp>
        <p:nvSpPr>
          <p:cNvPr id="4" name="Slide Number Placeholder 3">
            <a:extLst>
              <a:ext uri="{FF2B5EF4-FFF2-40B4-BE49-F238E27FC236}">
                <a16:creationId xmlns:a16="http://schemas.microsoft.com/office/drawing/2014/main" id="{96F9F94F-E1CB-A941-2436-50059FC8DA5A}"/>
              </a:ext>
            </a:extLst>
          </p:cNvPr>
          <p:cNvSpPr>
            <a:spLocks noGrp="1"/>
          </p:cNvSpPr>
          <p:nvPr>
            <p:ph type="sldNum" sz="quarter" idx="11"/>
          </p:nvPr>
        </p:nvSpPr>
        <p:spPr/>
        <p:txBody>
          <a:bodyPr/>
          <a:lstStyle/>
          <a:p>
            <a:fld id="{F174C5DB-022A-764B-8211-6C4AE67DAF01}" type="slidenum">
              <a:rPr lang="en-US" smtClean="0"/>
              <a:pPr/>
              <a:t>1</a:t>
            </a:fld>
            <a:endParaRPr lang="en-US" dirty="0"/>
          </a:p>
        </p:txBody>
      </p:sp>
      <p:sp>
        <p:nvSpPr>
          <p:cNvPr id="13" name="TextBox 12">
            <a:extLst>
              <a:ext uri="{FF2B5EF4-FFF2-40B4-BE49-F238E27FC236}">
                <a16:creationId xmlns:a16="http://schemas.microsoft.com/office/drawing/2014/main" id="{1421A6D2-21E0-8FA3-7676-57BDB8493CFA}"/>
              </a:ext>
            </a:extLst>
          </p:cNvPr>
          <p:cNvSpPr txBox="1"/>
          <p:nvPr/>
        </p:nvSpPr>
        <p:spPr>
          <a:xfrm>
            <a:off x="6689199" y="2796325"/>
            <a:ext cx="4734864" cy="1397819"/>
          </a:xfrm>
          <a:prstGeom prst="rect">
            <a:avLst/>
          </a:prstGeom>
          <a:noFill/>
        </p:spPr>
        <p:txBody>
          <a:bodyPr wrap="square">
            <a:spAutoFit/>
          </a:bodyPr>
          <a:lstStyle/>
          <a:p>
            <a:pPr marL="354330" indent="-342900">
              <a:spcBef>
                <a:spcPts val="50"/>
              </a:spcBef>
              <a:buClr>
                <a:schemeClr val="accent4"/>
              </a:buClr>
              <a:buSzPct val="75000"/>
              <a:buFont typeface="Arial" panose="020B0604020202020204" pitchFamily="34" charset="0"/>
              <a:buChar char="►"/>
              <a:tabLst>
                <a:tab pos="697865" algn="l"/>
                <a:tab pos="698500" algn="l"/>
              </a:tabLst>
              <a:defRPr/>
            </a:pPr>
            <a:r>
              <a:rPr lang="en-US" sz="1400" kern="0" dirty="0">
                <a:solidFill>
                  <a:prstClr val="black"/>
                </a:solidFill>
                <a:latin typeface="Arial" panose="020B0604020202020204" pitchFamily="34" charset="0"/>
                <a:cs typeface="Arial" panose="020B0604020202020204" pitchFamily="34" charset="0"/>
              </a:rPr>
              <a:t>Service members going through the Disability Evaluation System</a:t>
            </a:r>
          </a:p>
          <a:p>
            <a:pPr marL="354330" indent="-342900">
              <a:spcBef>
                <a:spcPts val="50"/>
              </a:spcBef>
              <a:buClr>
                <a:schemeClr val="accent4"/>
              </a:buClr>
              <a:buSzPct val="75000"/>
              <a:buFont typeface="Arial" panose="020B0604020202020204" pitchFamily="34" charset="0"/>
              <a:buChar char="►"/>
              <a:tabLst>
                <a:tab pos="697865" algn="l"/>
                <a:tab pos="698500" algn="l"/>
              </a:tabLst>
              <a:defRPr/>
            </a:pPr>
            <a:r>
              <a:rPr lang="en-US" sz="1400" kern="0" dirty="0">
                <a:solidFill>
                  <a:prstClr val="black"/>
                </a:solidFill>
                <a:latin typeface="Arial" panose="020B0604020202020204" pitchFamily="34" charset="0"/>
                <a:cs typeface="Arial" panose="020B0604020202020204" pitchFamily="34" charset="0"/>
              </a:rPr>
              <a:t>Service members in a warrior care program (Army Recovery Care Program, USMC Wounded Warrior Regiment, Navy Wounded Warrior, Air Force Wounded Warrior, SOCOM Warrior Care)</a:t>
            </a:r>
          </a:p>
        </p:txBody>
      </p:sp>
      <p:pic>
        <p:nvPicPr>
          <p:cNvPr id="15" name="Graphic 14" descr="Bullseye with solid fill">
            <a:extLst>
              <a:ext uri="{FF2B5EF4-FFF2-40B4-BE49-F238E27FC236}">
                <a16:creationId xmlns:a16="http://schemas.microsoft.com/office/drawing/2014/main" id="{49B16359-D7BE-BB95-E118-E0C36A5D8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53890" y="1147060"/>
            <a:ext cx="1232704" cy="1232704"/>
          </a:xfrm>
          <a:prstGeom prst="rect">
            <a:avLst/>
          </a:prstGeom>
        </p:spPr>
      </p:pic>
      <p:sp>
        <p:nvSpPr>
          <p:cNvPr id="17" name="Rectangle 16">
            <a:extLst>
              <a:ext uri="{FF2B5EF4-FFF2-40B4-BE49-F238E27FC236}">
                <a16:creationId xmlns:a16="http://schemas.microsoft.com/office/drawing/2014/main" id="{D744D08C-C1C3-04B0-3C7F-EB9BB3C98344}"/>
              </a:ext>
            </a:extLst>
          </p:cNvPr>
          <p:cNvSpPr/>
          <p:nvPr/>
        </p:nvSpPr>
        <p:spPr>
          <a:xfrm>
            <a:off x="1282535" y="1159353"/>
            <a:ext cx="10141528" cy="1245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8E8EB1-A219-B708-DFFC-87FBB60118F8}"/>
              </a:ext>
            </a:extLst>
          </p:cNvPr>
          <p:cNvSpPr/>
          <p:nvPr/>
        </p:nvSpPr>
        <p:spPr>
          <a:xfrm>
            <a:off x="1282535" y="1154088"/>
            <a:ext cx="2683283" cy="470197"/>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rial Black" panose="020B0A04020102020204" pitchFamily="34" charset="0"/>
              </a:rPr>
              <a:t>OBJECTIVE</a:t>
            </a:r>
          </a:p>
        </p:txBody>
      </p:sp>
      <p:sp>
        <p:nvSpPr>
          <p:cNvPr id="8" name="Rectangle 7">
            <a:extLst>
              <a:ext uri="{FF2B5EF4-FFF2-40B4-BE49-F238E27FC236}">
                <a16:creationId xmlns:a16="http://schemas.microsoft.com/office/drawing/2014/main" id="{2FDCFF3C-5073-BA41-FB2E-C4F9244F45B0}"/>
              </a:ext>
            </a:extLst>
          </p:cNvPr>
          <p:cNvSpPr/>
          <p:nvPr/>
        </p:nvSpPr>
        <p:spPr>
          <a:xfrm>
            <a:off x="1258300" y="1566903"/>
            <a:ext cx="10023260" cy="81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dirty="0">
                <a:solidFill>
                  <a:schemeClr val="dk1"/>
                </a:solidFill>
                <a:latin typeface="Arial" panose="020B0604020202020204" pitchFamily="34" charset="0"/>
                <a:cs typeface="Arial" panose="020B0604020202020204" pitchFamily="34" charset="0"/>
                <a:sym typeface="Arial Narrow"/>
              </a:rPr>
              <a:t>To assist Recovering Service members (RSMs) in identifying and matching their skills and experience with education and career opportunities.</a:t>
            </a:r>
          </a:p>
          <a:p>
            <a:endParaRPr lang="en-US" sz="800" dirty="0">
              <a:solidFill>
                <a:schemeClr val="dk1"/>
              </a:solidFill>
              <a:latin typeface="Arial" panose="020B0604020202020204" pitchFamily="34" charset="0"/>
              <a:cs typeface="Arial" panose="020B0604020202020204" pitchFamily="34" charset="0"/>
              <a:sym typeface="Arial Narrow"/>
            </a:endParaRPr>
          </a:p>
          <a:p>
            <a:r>
              <a:rPr lang="en-US" sz="1200" dirty="0">
                <a:solidFill>
                  <a:schemeClr val="accent3"/>
                </a:solidFill>
                <a:latin typeface="Arial" panose="020B0604020202020204" pitchFamily="34" charset="0"/>
                <a:cs typeface="Arial" panose="020B0604020202020204" pitchFamily="34" charset="0"/>
              </a:rPr>
              <a:t>Governed</a:t>
            </a:r>
            <a:r>
              <a:rPr lang="en-US" sz="1200" spc="-40"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by:</a:t>
            </a:r>
            <a:r>
              <a:rPr lang="en-US" sz="1200" spc="-4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DoDI</a:t>
            </a:r>
            <a:r>
              <a:rPr lang="en-US" sz="1200" spc="-4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1300.25</a:t>
            </a:r>
            <a:r>
              <a:rPr lang="en-US" sz="1200" spc="-10"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“Guidance</a:t>
            </a:r>
            <a:r>
              <a:rPr lang="en-US" sz="1200" spc="-3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for</a:t>
            </a:r>
            <a:r>
              <a:rPr lang="en-US" sz="1200" spc="-4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the</a:t>
            </a:r>
            <a:r>
              <a:rPr lang="en-US" sz="1200" spc="-3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Education</a:t>
            </a:r>
            <a:r>
              <a:rPr lang="en-US" sz="1200" spc="-20"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and</a:t>
            </a:r>
            <a:r>
              <a:rPr lang="en-US" sz="1200" spc="-4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Employment</a:t>
            </a:r>
            <a:r>
              <a:rPr lang="en-US" sz="1200" spc="-3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Initiative</a:t>
            </a:r>
            <a:r>
              <a:rPr lang="en-US" sz="1200" spc="-30"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(E2I)</a:t>
            </a:r>
            <a:r>
              <a:rPr lang="en-US" sz="1200" spc="-3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and</a:t>
            </a:r>
            <a:r>
              <a:rPr lang="en-US" sz="1200" spc="-30"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Operation</a:t>
            </a:r>
            <a:r>
              <a:rPr lang="en-US" sz="1200" spc="-25" dirty="0">
                <a:solidFill>
                  <a:schemeClr val="accent3"/>
                </a:solidFill>
                <a:latin typeface="Arial" panose="020B0604020202020204" pitchFamily="34" charset="0"/>
                <a:cs typeface="Arial" panose="020B0604020202020204" pitchFamily="34" charset="0"/>
              </a:rPr>
              <a:t> </a:t>
            </a:r>
            <a:r>
              <a:rPr lang="en-US" sz="1200" spc="-10" dirty="0">
                <a:solidFill>
                  <a:schemeClr val="accent3"/>
                </a:solidFill>
                <a:latin typeface="Arial" panose="020B0604020202020204" pitchFamily="34" charset="0"/>
                <a:cs typeface="Arial" panose="020B0604020202020204" pitchFamily="34" charset="0"/>
              </a:rPr>
              <a:t>Warfighter</a:t>
            </a:r>
            <a:r>
              <a:rPr lang="en-US" sz="1200" spc="-45"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(OWF)”</a:t>
            </a:r>
            <a:r>
              <a:rPr lang="en-US" sz="1200" spc="135" dirty="0">
                <a:solidFill>
                  <a:schemeClr val="accent3"/>
                </a:solidFill>
                <a:latin typeface="Arial" panose="020B0604020202020204" pitchFamily="34" charset="0"/>
                <a:cs typeface="Arial" panose="020B0604020202020204" pitchFamily="34" charset="0"/>
              </a:rPr>
              <a:t> </a:t>
            </a:r>
            <a:r>
              <a:rPr lang="en-US" sz="1200" spc="-50" dirty="0">
                <a:solidFill>
                  <a:schemeClr val="accent3"/>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March</a:t>
            </a:r>
            <a:r>
              <a:rPr lang="en-US" sz="1200" spc="-45" dirty="0">
                <a:solidFill>
                  <a:schemeClr val="accent3"/>
                </a:solidFill>
                <a:latin typeface="Arial" panose="020B0604020202020204" pitchFamily="34" charset="0"/>
                <a:cs typeface="Arial" panose="020B0604020202020204" pitchFamily="34" charset="0"/>
              </a:rPr>
              <a:t> </a:t>
            </a:r>
            <a:r>
              <a:rPr lang="en-US" sz="1200" spc="-20" dirty="0">
                <a:solidFill>
                  <a:schemeClr val="accent3"/>
                </a:solidFill>
                <a:latin typeface="Arial" panose="020B0604020202020204" pitchFamily="34" charset="0"/>
                <a:cs typeface="Arial" panose="020B0604020202020204" pitchFamily="34" charset="0"/>
              </a:rPr>
              <a:t>2013</a:t>
            </a:r>
            <a:endParaRPr lang="en-US" sz="1200" dirty="0">
              <a:solidFill>
                <a:schemeClr val="accent3"/>
              </a:solidFill>
              <a:latin typeface="Arial" panose="020B0604020202020204" pitchFamily="34" charset="0"/>
              <a:cs typeface="Arial" panose="020B0604020202020204" pitchFamily="34" charset="0"/>
            </a:endParaRPr>
          </a:p>
          <a:p>
            <a:endParaRPr lang="en-US" sz="1600" dirty="0">
              <a:solidFill>
                <a:schemeClr val="dk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86442E2-9453-5372-54D3-8AF87B6FD7E0}"/>
              </a:ext>
            </a:extLst>
          </p:cNvPr>
          <p:cNvSpPr/>
          <p:nvPr/>
        </p:nvSpPr>
        <p:spPr>
          <a:xfrm>
            <a:off x="1282534" y="2433877"/>
            <a:ext cx="5308271" cy="36530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Overview</a:t>
            </a:r>
          </a:p>
        </p:txBody>
      </p:sp>
      <p:sp>
        <p:nvSpPr>
          <p:cNvPr id="26" name="Rectangle 25">
            <a:extLst>
              <a:ext uri="{FF2B5EF4-FFF2-40B4-BE49-F238E27FC236}">
                <a16:creationId xmlns:a16="http://schemas.microsoft.com/office/drawing/2014/main" id="{A0911A4C-4FB1-38A4-1DA3-9C393109007A}"/>
              </a:ext>
            </a:extLst>
          </p:cNvPr>
          <p:cNvSpPr/>
          <p:nvPr/>
        </p:nvSpPr>
        <p:spPr>
          <a:xfrm>
            <a:off x="6689199" y="2431021"/>
            <a:ext cx="4734864" cy="36530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Eligibility</a:t>
            </a:r>
          </a:p>
        </p:txBody>
      </p:sp>
      <p:sp>
        <p:nvSpPr>
          <p:cNvPr id="29" name="Rectangle: Rounded Corners 28">
            <a:extLst>
              <a:ext uri="{FF2B5EF4-FFF2-40B4-BE49-F238E27FC236}">
                <a16:creationId xmlns:a16="http://schemas.microsoft.com/office/drawing/2014/main" id="{AEC9A899-8D1E-1151-B9ED-24BC2FE25F2B}"/>
              </a:ext>
            </a:extLst>
          </p:cNvPr>
          <p:cNvSpPr/>
          <p:nvPr/>
        </p:nvSpPr>
        <p:spPr>
          <a:xfrm>
            <a:off x="4712141" y="4870834"/>
            <a:ext cx="5858604" cy="754991"/>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kern="100" dirty="0">
                <a:solidFill>
                  <a:schemeClr val="bg1"/>
                </a:solidFill>
                <a:latin typeface="+mn-l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https://warriorcare.dodlive.mil/Care-Coordination/Education-Employment-Initiative/</a:t>
            </a:r>
            <a:r>
              <a:rPr lang="en-US" sz="1800" kern="100" dirty="0">
                <a:solidFill>
                  <a:schemeClr val="bg1"/>
                </a:solidFill>
                <a:latin typeface="+mn-lt"/>
                <a:ea typeface="Aptos" panose="020B0004020202020204" pitchFamily="34" charset="0"/>
                <a:cs typeface="Times New Roman" panose="02020603050405020304" pitchFamily="18" charset="0"/>
              </a:rPr>
              <a:t> </a:t>
            </a:r>
          </a:p>
        </p:txBody>
      </p:sp>
      <p:grpSp>
        <p:nvGrpSpPr>
          <p:cNvPr id="32" name="Group 31">
            <a:extLst>
              <a:ext uri="{FF2B5EF4-FFF2-40B4-BE49-F238E27FC236}">
                <a16:creationId xmlns:a16="http://schemas.microsoft.com/office/drawing/2014/main" id="{9A147EDD-EB76-6B58-45AE-B3B4110BCE9B}"/>
              </a:ext>
            </a:extLst>
          </p:cNvPr>
          <p:cNvGrpSpPr/>
          <p:nvPr/>
        </p:nvGrpSpPr>
        <p:grpSpPr>
          <a:xfrm>
            <a:off x="4741788" y="4888607"/>
            <a:ext cx="708386" cy="707886"/>
            <a:chOff x="6121946" y="4766084"/>
            <a:chExt cx="708386" cy="707886"/>
          </a:xfrm>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6A24EF8D-5B3E-E28A-5B4A-BA0D715E5A75}"/>
                </a:ext>
              </a:extLst>
            </p:cNvPr>
            <p:cNvSpPr/>
            <p:nvPr/>
          </p:nvSpPr>
          <p:spPr>
            <a:xfrm>
              <a:off x="6201819" y="4845707"/>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6FEEEC6-C4C6-D4BF-61DE-8843F22D2A28}"/>
                </a:ext>
              </a:extLst>
            </p:cNvPr>
            <p:cNvSpPr txBox="1"/>
            <p:nvPr/>
          </p:nvSpPr>
          <p:spPr>
            <a:xfrm>
              <a:off x="6121946" y="4766084"/>
              <a:ext cx="708386" cy="707886"/>
            </a:xfrm>
            <a:prstGeom prst="rect">
              <a:avLst/>
            </a:prstGeom>
            <a:noFill/>
          </p:spPr>
          <p:txBody>
            <a:bodyPr wrap="square" rtlCol="0">
              <a:spAutoFit/>
            </a:bodyPr>
            <a:lstStyle/>
            <a:p>
              <a:pPr algn="ctr"/>
              <a:r>
                <a:rPr lang="en-US" sz="4000" dirty="0">
                  <a:solidFill>
                    <a:schemeClr val="tx2"/>
                  </a:solidFill>
                  <a:latin typeface="Amasis MT Pro Light" panose="02040304050005020304" pitchFamily="18" charset="0"/>
                  <a:cs typeface="Arial" panose="020B0604020202020204" pitchFamily="34" charset="0"/>
                </a:rPr>
                <a:t>&gt;</a:t>
              </a:r>
            </a:p>
          </p:txBody>
        </p:sp>
      </p:grpSp>
      <p:grpSp>
        <p:nvGrpSpPr>
          <p:cNvPr id="38" name="Group 37">
            <a:extLst>
              <a:ext uri="{FF2B5EF4-FFF2-40B4-BE49-F238E27FC236}">
                <a16:creationId xmlns:a16="http://schemas.microsoft.com/office/drawing/2014/main" id="{5FAFE8F5-9F56-925C-8B95-7372F95BD504}"/>
              </a:ext>
            </a:extLst>
          </p:cNvPr>
          <p:cNvGrpSpPr/>
          <p:nvPr/>
        </p:nvGrpSpPr>
        <p:grpSpPr>
          <a:xfrm>
            <a:off x="6033556" y="5640631"/>
            <a:ext cx="3057481" cy="537235"/>
            <a:chOff x="6033556" y="5640631"/>
            <a:chExt cx="3057481" cy="537235"/>
          </a:xfrm>
        </p:grpSpPr>
        <p:pic>
          <p:nvPicPr>
            <p:cNvPr id="34" name="Graphic 33" descr="Email with solid fill">
              <a:extLst>
                <a:ext uri="{FF2B5EF4-FFF2-40B4-BE49-F238E27FC236}">
                  <a16:creationId xmlns:a16="http://schemas.microsoft.com/office/drawing/2014/main" id="{85373086-488F-B10D-1066-2915EBB33F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3556" y="5640631"/>
              <a:ext cx="537235" cy="537235"/>
            </a:xfrm>
            <a:prstGeom prst="rect">
              <a:avLst/>
            </a:prstGeom>
          </p:spPr>
        </p:pic>
        <p:sp>
          <p:nvSpPr>
            <p:cNvPr id="36" name="TextBox 35">
              <a:extLst>
                <a:ext uri="{FF2B5EF4-FFF2-40B4-BE49-F238E27FC236}">
                  <a16:creationId xmlns:a16="http://schemas.microsoft.com/office/drawing/2014/main" id="{947786D6-42E2-D48A-1583-49AD8671ECB6}"/>
                </a:ext>
              </a:extLst>
            </p:cNvPr>
            <p:cNvSpPr txBox="1"/>
            <p:nvPr/>
          </p:nvSpPr>
          <p:spPr>
            <a:xfrm>
              <a:off x="6590805" y="5793290"/>
              <a:ext cx="2500232" cy="369332"/>
            </a:xfrm>
            <a:prstGeom prst="rect">
              <a:avLst/>
            </a:prstGeom>
            <a:noFill/>
          </p:spPr>
          <p:txBody>
            <a:bodyPr wrap="square">
              <a:spAutoFit/>
            </a:bodyPr>
            <a:lstStyle/>
            <a:p>
              <a:r>
                <a:rPr lang="en-US" sz="1800" kern="100" dirty="0">
                  <a:solidFill>
                    <a:schemeClr val="tx2"/>
                  </a:solidFill>
                  <a:latin typeface="Arial" panose="020B0604020202020204" pitchFamily="34" charset="0"/>
                  <a:ea typeface="Aptos" panose="020B0004020202020204" pitchFamily="34" charset="0"/>
                  <a:cs typeface="Arial" panose="020B0604020202020204" pitchFamily="34" charset="0"/>
                </a:rPr>
                <a:t>E2I.OSD@mail.mil </a:t>
              </a:r>
              <a:endParaRPr lang="en-US" dirty="0">
                <a:solidFill>
                  <a:schemeClr val="tx2"/>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A8CDE080-7D0A-B736-7CC9-2CA2C6DFDE47}"/>
              </a:ext>
            </a:extLst>
          </p:cNvPr>
          <p:cNvGrpSpPr/>
          <p:nvPr/>
        </p:nvGrpSpPr>
        <p:grpSpPr>
          <a:xfrm>
            <a:off x="1869843" y="4910325"/>
            <a:ext cx="2646537" cy="1190737"/>
            <a:chOff x="914810" y="4888607"/>
            <a:chExt cx="2646537" cy="1190737"/>
          </a:xfrm>
        </p:grpSpPr>
        <p:sp>
          <p:nvSpPr>
            <p:cNvPr id="39" name="Rectangle: Rounded Corners 38">
              <a:extLst>
                <a:ext uri="{FF2B5EF4-FFF2-40B4-BE49-F238E27FC236}">
                  <a16:creationId xmlns:a16="http://schemas.microsoft.com/office/drawing/2014/main" id="{BE3835AE-F177-6555-ABCA-DCBDFAB07D48}"/>
                </a:ext>
              </a:extLst>
            </p:cNvPr>
            <p:cNvSpPr/>
            <p:nvPr/>
          </p:nvSpPr>
          <p:spPr>
            <a:xfrm>
              <a:off x="1443789" y="4968230"/>
              <a:ext cx="2117558" cy="999433"/>
            </a:xfrm>
            <a:prstGeom prst="roundRect">
              <a:avLst>
                <a:gd name="adj" fmla="val 50000"/>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Speech with solid fill">
              <a:extLst>
                <a:ext uri="{FF2B5EF4-FFF2-40B4-BE49-F238E27FC236}">
                  <a16:creationId xmlns:a16="http://schemas.microsoft.com/office/drawing/2014/main" id="{643EF610-D489-D944-DE92-0A3DBAA41C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4810" y="4888607"/>
              <a:ext cx="1190737" cy="1190737"/>
            </a:xfrm>
            <a:prstGeom prst="rect">
              <a:avLst/>
            </a:prstGeom>
          </p:spPr>
        </p:pic>
        <p:pic>
          <p:nvPicPr>
            <p:cNvPr id="44" name="Graphic 43" descr="Speech with solid fill">
              <a:extLst>
                <a:ext uri="{FF2B5EF4-FFF2-40B4-BE49-F238E27FC236}">
                  <a16:creationId xmlns:a16="http://schemas.microsoft.com/office/drawing/2014/main" id="{0E5647D9-828F-2D79-6380-DD5B9D4191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2978" y="5010746"/>
              <a:ext cx="914400" cy="914400"/>
            </a:xfrm>
            <a:prstGeom prst="rect">
              <a:avLst/>
            </a:prstGeom>
            <a:effectLst>
              <a:outerShdw blurRad="50800" dist="38100" dir="2700000" algn="tl" rotWithShape="0">
                <a:prstClr val="black">
                  <a:alpha val="40000"/>
                </a:prstClr>
              </a:outerShdw>
            </a:effectLst>
          </p:spPr>
        </p:pic>
        <p:pic>
          <p:nvPicPr>
            <p:cNvPr id="42" name="Graphic 41" descr="Megaphone with solid fill">
              <a:extLst>
                <a:ext uri="{FF2B5EF4-FFF2-40B4-BE49-F238E27FC236}">
                  <a16:creationId xmlns:a16="http://schemas.microsoft.com/office/drawing/2014/main" id="{1A601866-0906-F6AD-BE79-0E76927EC9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52695" y="5142329"/>
              <a:ext cx="516618" cy="516618"/>
            </a:xfrm>
            <a:prstGeom prst="rect">
              <a:avLst/>
            </a:prstGeom>
          </p:spPr>
        </p:pic>
        <p:sp>
          <p:nvSpPr>
            <p:cNvPr id="46" name="TextBox 45">
              <a:extLst>
                <a:ext uri="{FF2B5EF4-FFF2-40B4-BE49-F238E27FC236}">
                  <a16:creationId xmlns:a16="http://schemas.microsoft.com/office/drawing/2014/main" id="{8545538E-B476-3F27-9B22-71AF992F61D0}"/>
                </a:ext>
              </a:extLst>
            </p:cNvPr>
            <p:cNvSpPr txBox="1"/>
            <p:nvPr/>
          </p:nvSpPr>
          <p:spPr>
            <a:xfrm>
              <a:off x="1960407" y="5042495"/>
              <a:ext cx="1232705" cy="400110"/>
            </a:xfrm>
            <a:prstGeom prst="rect">
              <a:avLst/>
            </a:prstGeom>
            <a:noFill/>
          </p:spPr>
          <p:txBody>
            <a:bodyPr wrap="square" rtlCol="0">
              <a:spAutoFit/>
            </a:bodyPr>
            <a:lstStyle/>
            <a:p>
              <a:r>
                <a:rPr lang="en-US" sz="2000" dirty="0">
                  <a:latin typeface="Bahnschrift" panose="020B0502040204020203" pitchFamily="34" charset="0"/>
                  <a:cs typeface="Arial" panose="020B0604020202020204" pitchFamily="34" charset="0"/>
                </a:rPr>
                <a:t>FIND</a:t>
              </a:r>
            </a:p>
          </p:txBody>
        </p:sp>
        <p:sp>
          <p:nvSpPr>
            <p:cNvPr id="47" name="TextBox 46">
              <a:extLst>
                <a:ext uri="{FF2B5EF4-FFF2-40B4-BE49-F238E27FC236}">
                  <a16:creationId xmlns:a16="http://schemas.microsoft.com/office/drawing/2014/main" id="{19474481-9B4B-3819-5FAF-6B76F2C53DE8}"/>
                </a:ext>
              </a:extLst>
            </p:cNvPr>
            <p:cNvSpPr txBox="1"/>
            <p:nvPr/>
          </p:nvSpPr>
          <p:spPr>
            <a:xfrm>
              <a:off x="2564297" y="5170814"/>
              <a:ext cx="842519" cy="338554"/>
            </a:xfrm>
            <a:prstGeom prst="rect">
              <a:avLst/>
            </a:prstGeom>
            <a:noFill/>
          </p:spPr>
          <p:txBody>
            <a:bodyPr wrap="square" rtlCol="0">
              <a:spAutoFit/>
            </a:bodyPr>
            <a:lstStyle/>
            <a:p>
              <a:r>
                <a:rPr lang="en-US" sz="1600" dirty="0">
                  <a:latin typeface="Bahnschrift" panose="020B0502040204020203" pitchFamily="34" charset="0"/>
                  <a:cs typeface="Arial" panose="020B0604020202020204" pitchFamily="34" charset="0"/>
                </a:rPr>
                <a:t>OUT</a:t>
              </a:r>
              <a:endParaRPr lang="en-US" sz="2000" dirty="0">
                <a:latin typeface="Bahnschrift" panose="020B0502040204020203" pitchFamily="34" charset="0"/>
                <a:cs typeface="Arial" panose="020B0604020202020204" pitchFamily="34" charset="0"/>
              </a:endParaRPr>
            </a:p>
          </p:txBody>
        </p:sp>
        <p:sp>
          <p:nvSpPr>
            <p:cNvPr id="48" name="TextBox 47">
              <a:extLst>
                <a:ext uri="{FF2B5EF4-FFF2-40B4-BE49-F238E27FC236}">
                  <a16:creationId xmlns:a16="http://schemas.microsoft.com/office/drawing/2014/main" id="{5A342723-FBAD-DCA2-C837-6A70D969E814}"/>
                </a:ext>
              </a:extLst>
            </p:cNvPr>
            <p:cNvSpPr txBox="1"/>
            <p:nvPr/>
          </p:nvSpPr>
          <p:spPr>
            <a:xfrm>
              <a:off x="1946921" y="5352123"/>
              <a:ext cx="1526402" cy="584775"/>
            </a:xfrm>
            <a:prstGeom prst="rect">
              <a:avLst/>
            </a:prstGeom>
            <a:noFill/>
          </p:spPr>
          <p:txBody>
            <a:bodyPr wrap="square" rtlCol="0">
              <a:spAutoFit/>
            </a:bodyPr>
            <a:lstStyle/>
            <a:p>
              <a:r>
                <a:rPr lang="en-US" sz="3200" dirty="0">
                  <a:latin typeface="Bahnschrift" panose="020B0502040204020203" pitchFamily="34" charset="0"/>
                  <a:cs typeface="Arial" panose="020B0604020202020204" pitchFamily="34" charset="0"/>
                </a:rPr>
                <a:t>MORE</a:t>
              </a:r>
            </a:p>
          </p:txBody>
        </p:sp>
      </p:grpSp>
    </p:spTree>
    <p:extLst>
      <p:ext uri="{BB962C8B-B14F-4D97-AF65-F5344CB8AC3E}">
        <p14:creationId xmlns:p14="http://schemas.microsoft.com/office/powerpoint/2010/main" val="38224668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22859-F1C5-6108-E026-636FBC8DB23D}"/>
              </a:ext>
            </a:extLst>
          </p:cNvPr>
          <p:cNvSpPr>
            <a:spLocks noGrp="1"/>
          </p:cNvSpPr>
          <p:nvPr>
            <p:ph idx="1"/>
          </p:nvPr>
        </p:nvSpPr>
        <p:spPr>
          <a:xfrm>
            <a:off x="1282535" y="2900453"/>
            <a:ext cx="4972123" cy="1306089"/>
          </a:xfrm>
        </p:spPr>
        <p:txBody>
          <a:bodyPr/>
          <a:lstStyle/>
          <a:p>
            <a:pPr marL="354330" indent="-342900" defTabSz="914400">
              <a:lnSpc>
                <a:spcPct val="100000"/>
              </a:lnSpc>
              <a:spcBef>
                <a:spcPts val="50"/>
              </a:spcBef>
              <a:buClr>
                <a:schemeClr val="accent1"/>
              </a:buClr>
              <a:buSzPct val="75000"/>
              <a:buFont typeface="Arial" panose="020B0604020202020204" pitchFamily="34" charset="0"/>
              <a:buChar char="►"/>
              <a:tabLst>
                <a:tab pos="697865" algn="l"/>
                <a:tab pos="698500" algn="l"/>
              </a:tabLst>
              <a:defRPr/>
            </a:pPr>
            <a:r>
              <a:rPr lang="en-US" sz="1400" kern="0" dirty="0">
                <a:solidFill>
                  <a:prstClr val="black"/>
                </a:solidFill>
              </a:rPr>
              <a:t>Department of Defense internship program for Recovering Service members</a:t>
            </a:r>
          </a:p>
          <a:p>
            <a:pPr marL="354330" indent="-342900" defTabSz="914400">
              <a:lnSpc>
                <a:spcPct val="100000"/>
              </a:lnSpc>
              <a:spcBef>
                <a:spcPts val="50"/>
              </a:spcBef>
              <a:buClr>
                <a:schemeClr val="accent1"/>
              </a:buClr>
              <a:buSzPct val="75000"/>
              <a:buFont typeface="Arial" panose="020B0604020202020204" pitchFamily="34" charset="0"/>
              <a:buChar char="►"/>
              <a:tabLst>
                <a:tab pos="697865" algn="l"/>
                <a:tab pos="698500" algn="l"/>
              </a:tabLst>
              <a:defRPr/>
            </a:pPr>
            <a:r>
              <a:rPr lang="en-US" sz="1400" kern="0" dirty="0">
                <a:solidFill>
                  <a:prstClr val="black"/>
                </a:solidFill>
              </a:rPr>
              <a:t>Internships are with federal agencies only</a:t>
            </a:r>
          </a:p>
          <a:p>
            <a:pPr marL="354330" indent="-342900" defTabSz="914400">
              <a:lnSpc>
                <a:spcPct val="100000"/>
              </a:lnSpc>
              <a:spcBef>
                <a:spcPts val="50"/>
              </a:spcBef>
              <a:buClr>
                <a:schemeClr val="accent1"/>
              </a:buClr>
              <a:buSzPct val="75000"/>
              <a:buFont typeface="Arial" panose="020B0604020202020204" pitchFamily="34" charset="0"/>
              <a:buChar char="►"/>
              <a:tabLst>
                <a:tab pos="697865" algn="l"/>
                <a:tab pos="698500" algn="l"/>
              </a:tabLst>
              <a:defRPr/>
            </a:pPr>
            <a:r>
              <a:rPr lang="en-US" sz="1400" kern="0" dirty="0">
                <a:solidFill>
                  <a:prstClr val="black"/>
                </a:solidFill>
              </a:rPr>
              <a:t>Internships cannot interfere with the Service member’s medical or rehabilitation requirements.</a:t>
            </a:r>
          </a:p>
        </p:txBody>
      </p:sp>
      <p:sp>
        <p:nvSpPr>
          <p:cNvPr id="3" name="Title 2">
            <a:extLst>
              <a:ext uri="{FF2B5EF4-FFF2-40B4-BE49-F238E27FC236}">
                <a16:creationId xmlns:a16="http://schemas.microsoft.com/office/drawing/2014/main" id="{27E02197-A0EE-87EE-944D-FA71B7803D58}"/>
              </a:ext>
            </a:extLst>
          </p:cNvPr>
          <p:cNvSpPr>
            <a:spLocks noGrp="1"/>
          </p:cNvSpPr>
          <p:nvPr>
            <p:ph type="title"/>
          </p:nvPr>
        </p:nvSpPr>
        <p:spPr>
          <a:xfrm>
            <a:off x="334841" y="271592"/>
            <a:ext cx="7314657" cy="535531"/>
          </a:xfrm>
        </p:spPr>
        <p:txBody>
          <a:bodyPr/>
          <a:lstStyle/>
          <a:p>
            <a:r>
              <a:rPr lang="en-US" sz="3200" b="1" spc="65" dirty="0"/>
              <a:t>Operation</a:t>
            </a:r>
            <a:r>
              <a:rPr lang="en-US" sz="3200" b="1" spc="190" dirty="0"/>
              <a:t> </a:t>
            </a:r>
            <a:r>
              <a:rPr lang="en-US" sz="3200" b="1" spc="45" dirty="0"/>
              <a:t>Warfighter</a:t>
            </a:r>
            <a:r>
              <a:rPr lang="en-US" sz="3200" b="1" dirty="0"/>
              <a:t>	</a:t>
            </a:r>
            <a:r>
              <a:rPr lang="en-US" sz="3200" b="1" spc="40" dirty="0"/>
              <a:t>(OWF)</a:t>
            </a:r>
            <a:endParaRPr lang="en-US" sz="2800" b="1" dirty="0"/>
          </a:p>
        </p:txBody>
      </p:sp>
      <p:sp>
        <p:nvSpPr>
          <p:cNvPr id="4" name="Slide Number Placeholder 3">
            <a:extLst>
              <a:ext uri="{FF2B5EF4-FFF2-40B4-BE49-F238E27FC236}">
                <a16:creationId xmlns:a16="http://schemas.microsoft.com/office/drawing/2014/main" id="{96F9F94F-E1CB-A941-2436-50059FC8DA5A}"/>
              </a:ext>
            </a:extLst>
          </p:cNvPr>
          <p:cNvSpPr>
            <a:spLocks noGrp="1"/>
          </p:cNvSpPr>
          <p:nvPr>
            <p:ph type="sldNum" sz="quarter" idx="11"/>
          </p:nvPr>
        </p:nvSpPr>
        <p:spPr/>
        <p:txBody>
          <a:bodyPr/>
          <a:lstStyle/>
          <a:p>
            <a:fld id="{F174C5DB-022A-764B-8211-6C4AE67DAF01}" type="slidenum">
              <a:rPr lang="en-US" smtClean="0"/>
              <a:pPr/>
              <a:t>2</a:t>
            </a:fld>
            <a:endParaRPr lang="en-US" dirty="0"/>
          </a:p>
        </p:txBody>
      </p:sp>
      <p:sp>
        <p:nvSpPr>
          <p:cNvPr id="13" name="TextBox 12">
            <a:extLst>
              <a:ext uri="{FF2B5EF4-FFF2-40B4-BE49-F238E27FC236}">
                <a16:creationId xmlns:a16="http://schemas.microsoft.com/office/drawing/2014/main" id="{1421A6D2-21E0-8FA3-7676-57BDB8493CFA}"/>
              </a:ext>
            </a:extLst>
          </p:cNvPr>
          <p:cNvSpPr txBox="1"/>
          <p:nvPr/>
        </p:nvSpPr>
        <p:spPr>
          <a:xfrm>
            <a:off x="6689199" y="2891325"/>
            <a:ext cx="4734864" cy="1397819"/>
          </a:xfrm>
          <a:prstGeom prst="rect">
            <a:avLst/>
          </a:prstGeom>
          <a:noFill/>
        </p:spPr>
        <p:txBody>
          <a:bodyPr wrap="square">
            <a:spAutoFit/>
          </a:bodyPr>
          <a:lstStyle/>
          <a:p>
            <a:pPr marL="354330" indent="-342900">
              <a:spcBef>
                <a:spcPts val="50"/>
              </a:spcBef>
              <a:buClr>
                <a:schemeClr val="accent4"/>
              </a:buClr>
              <a:buSzPct val="75000"/>
              <a:buFont typeface="Arial" panose="020B0604020202020204" pitchFamily="34" charset="0"/>
              <a:buChar char="►"/>
              <a:tabLst>
                <a:tab pos="697865" algn="l"/>
                <a:tab pos="698500" algn="l"/>
              </a:tabLst>
              <a:defRPr/>
            </a:pPr>
            <a:r>
              <a:rPr lang="en-US" sz="1400" kern="0" dirty="0">
                <a:solidFill>
                  <a:prstClr val="black"/>
                </a:solidFill>
                <a:latin typeface="Arial" panose="020B0604020202020204" pitchFamily="34" charset="0"/>
                <a:cs typeface="Arial" panose="020B0604020202020204" pitchFamily="34" charset="0"/>
              </a:rPr>
              <a:t>Service members going through the Disability Evaluation System</a:t>
            </a:r>
          </a:p>
          <a:p>
            <a:pPr marL="354330" indent="-342900">
              <a:spcBef>
                <a:spcPts val="50"/>
              </a:spcBef>
              <a:buClr>
                <a:schemeClr val="accent4"/>
              </a:buClr>
              <a:buSzPct val="75000"/>
              <a:buFont typeface="Arial" panose="020B0604020202020204" pitchFamily="34" charset="0"/>
              <a:buChar char="►"/>
              <a:tabLst>
                <a:tab pos="697865" algn="l"/>
                <a:tab pos="698500" algn="l"/>
              </a:tabLst>
              <a:defRPr/>
            </a:pPr>
            <a:r>
              <a:rPr lang="en-US" sz="1400" kern="0" dirty="0">
                <a:solidFill>
                  <a:prstClr val="black"/>
                </a:solidFill>
                <a:latin typeface="Arial" panose="020B0604020202020204" pitchFamily="34" charset="0"/>
                <a:cs typeface="Arial" panose="020B0604020202020204" pitchFamily="34" charset="0"/>
              </a:rPr>
              <a:t>Service members in a warrior care program (Army Recovery Care Program, USMC Wounded Warrior Regiment, Navy Wounded Warrior, Air Force Wounded Warrior, SOCOM Warrior Care)</a:t>
            </a:r>
          </a:p>
        </p:txBody>
      </p:sp>
      <p:pic>
        <p:nvPicPr>
          <p:cNvPr id="15" name="Graphic 14" descr="Bullseye with solid fill">
            <a:extLst>
              <a:ext uri="{FF2B5EF4-FFF2-40B4-BE49-F238E27FC236}">
                <a16:creationId xmlns:a16="http://schemas.microsoft.com/office/drawing/2014/main" id="{49B16359-D7BE-BB95-E118-E0C36A5D8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19849" y="1113123"/>
            <a:ext cx="1363330" cy="1363330"/>
          </a:xfrm>
          <a:prstGeom prst="rect">
            <a:avLst/>
          </a:prstGeom>
        </p:spPr>
      </p:pic>
      <p:sp>
        <p:nvSpPr>
          <p:cNvPr id="17" name="Rectangle 16">
            <a:extLst>
              <a:ext uri="{FF2B5EF4-FFF2-40B4-BE49-F238E27FC236}">
                <a16:creationId xmlns:a16="http://schemas.microsoft.com/office/drawing/2014/main" id="{D744D08C-C1C3-04B0-3C7F-EB9BB3C98344}"/>
              </a:ext>
            </a:extLst>
          </p:cNvPr>
          <p:cNvSpPr/>
          <p:nvPr/>
        </p:nvSpPr>
        <p:spPr>
          <a:xfrm>
            <a:off x="1282535" y="1183104"/>
            <a:ext cx="10141528" cy="12707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8E8EB1-A219-B708-DFFC-87FBB60118F8}"/>
              </a:ext>
            </a:extLst>
          </p:cNvPr>
          <p:cNvSpPr/>
          <p:nvPr/>
        </p:nvSpPr>
        <p:spPr>
          <a:xfrm>
            <a:off x="1282535" y="1177838"/>
            <a:ext cx="2683283" cy="470197"/>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rial Black" panose="020B0A04020102020204" pitchFamily="34" charset="0"/>
              </a:rPr>
              <a:t>OBJECTIVE</a:t>
            </a:r>
          </a:p>
        </p:txBody>
      </p:sp>
      <p:sp>
        <p:nvSpPr>
          <p:cNvPr id="8" name="Rectangle 7">
            <a:extLst>
              <a:ext uri="{FF2B5EF4-FFF2-40B4-BE49-F238E27FC236}">
                <a16:creationId xmlns:a16="http://schemas.microsoft.com/office/drawing/2014/main" id="{2FDCFF3C-5073-BA41-FB2E-C4F9244F45B0}"/>
              </a:ext>
            </a:extLst>
          </p:cNvPr>
          <p:cNvSpPr/>
          <p:nvPr/>
        </p:nvSpPr>
        <p:spPr>
          <a:xfrm>
            <a:off x="1258300" y="1578778"/>
            <a:ext cx="10023260" cy="6760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dirty="0">
                <a:solidFill>
                  <a:schemeClr val="dk1"/>
                </a:solidFill>
                <a:latin typeface="Arial" panose="020B0604020202020204" pitchFamily="34" charset="0"/>
                <a:ea typeface="Arial"/>
                <a:cs typeface="Arial" panose="020B0604020202020204" pitchFamily="34" charset="0"/>
                <a:sym typeface="Arial Narrow"/>
              </a:rPr>
              <a:t>Regional Coordinators (RCs) connect</a:t>
            </a:r>
            <a:r>
              <a:rPr lang="en-US" sz="1600" dirty="0">
                <a:solidFill>
                  <a:schemeClr val="dk1"/>
                </a:solidFill>
                <a:latin typeface="Arial" panose="020B0604020202020204" pitchFamily="34" charset="0"/>
                <a:ea typeface="Arial Narrow"/>
                <a:cs typeface="Arial" panose="020B0604020202020204" pitchFamily="34" charset="0"/>
                <a:sym typeface="Arial Narrow"/>
              </a:rPr>
              <a:t> Recovering Service members (RSMs) with Federal Agency internships during their </a:t>
            </a:r>
            <a:r>
              <a:rPr lang="en-US" sz="1600" dirty="0">
                <a:solidFill>
                  <a:schemeClr val="dk1"/>
                </a:solidFill>
                <a:latin typeface="Arial" panose="020B0604020202020204" pitchFamily="34" charset="0"/>
                <a:ea typeface="Arial Narrow"/>
                <a:cs typeface="Arial" panose="020B0604020202020204" pitchFamily="34" charset="0"/>
              </a:rPr>
              <a:t>rehabilitation</a:t>
            </a:r>
            <a:r>
              <a:rPr lang="en-US" sz="1600" dirty="0">
                <a:solidFill>
                  <a:schemeClr val="dk1"/>
                </a:solidFill>
                <a:latin typeface="Arial" panose="020B0604020202020204" pitchFamily="34" charset="0"/>
                <a:cs typeface="Arial" panose="020B0604020202020204" pitchFamily="34" charset="0"/>
              </a:rPr>
              <a:t> process </a:t>
            </a:r>
            <a:r>
              <a:rPr lang="en-US" sz="1600" dirty="0">
                <a:solidFill>
                  <a:schemeClr val="dk1"/>
                </a:solidFill>
                <a:latin typeface="Arial" panose="020B0604020202020204" pitchFamily="34" charset="0"/>
                <a:ea typeface="Arial Narrow"/>
                <a:cs typeface="Arial" panose="020B0604020202020204" pitchFamily="34" charset="0"/>
                <a:sym typeface="Arial Narrow"/>
              </a:rPr>
              <a:t>to transition military skills into civilian occupational success</a:t>
            </a:r>
            <a:r>
              <a:rPr lang="en-US" sz="1600" dirty="0">
                <a:solidFill>
                  <a:schemeClr val="dk1"/>
                </a:solidFill>
                <a:latin typeface="Arial" panose="020B0604020202020204" pitchFamily="34" charset="0"/>
                <a:cs typeface="Arial" panose="020B0604020202020204" pitchFamily="34" charset="0"/>
              </a:rPr>
              <a:t>.</a:t>
            </a:r>
          </a:p>
          <a:p>
            <a:endParaRPr lang="en-US" sz="800"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Governed</a:t>
            </a:r>
            <a:r>
              <a:rPr kumimoji="0" lang="en-US" sz="1200" b="0" i="0" u="none" strike="noStrike" kern="1200" cap="none" spc="-4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by:</a:t>
            </a:r>
            <a:r>
              <a:rPr kumimoji="0" lang="en-US" sz="1200" b="0" i="0" u="none" strike="noStrike" kern="1200" cap="none" spc="-4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DoDI</a:t>
            </a:r>
            <a:r>
              <a:rPr kumimoji="0" lang="en-US" sz="1200" b="0" i="0" u="none" strike="noStrike" kern="1200" cap="none" spc="-4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1300.25</a:t>
            </a:r>
            <a:r>
              <a:rPr kumimoji="0" lang="en-US" sz="1200" b="0" i="0" u="none" strike="noStrike" kern="1200" cap="none" spc="-1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“Guidance</a:t>
            </a:r>
            <a:r>
              <a:rPr kumimoji="0" lang="en-US" sz="1200" b="0" i="0" u="none" strike="noStrike" kern="1200" cap="none" spc="-3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for</a:t>
            </a:r>
            <a:r>
              <a:rPr kumimoji="0" lang="en-US" sz="1200" b="0" i="0" u="none" strike="noStrike" kern="1200" cap="none" spc="-4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the</a:t>
            </a:r>
            <a:r>
              <a:rPr kumimoji="0" lang="en-US" sz="1200" b="0" i="0" u="none" strike="noStrike" kern="1200" cap="none" spc="-3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Education</a:t>
            </a:r>
            <a:r>
              <a:rPr kumimoji="0" lang="en-US" sz="1200" b="0" i="0" u="none" strike="noStrike" kern="1200" cap="none" spc="-2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and</a:t>
            </a:r>
            <a:r>
              <a:rPr kumimoji="0" lang="en-US" sz="1200" b="0" i="0" u="none" strike="noStrike" kern="1200" cap="none" spc="-4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Employment</a:t>
            </a:r>
            <a:r>
              <a:rPr kumimoji="0" lang="en-US" sz="1200" b="0" i="0" u="none" strike="noStrike" kern="1200" cap="none" spc="-3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Initiative</a:t>
            </a:r>
            <a:r>
              <a:rPr kumimoji="0" lang="en-US" sz="1200" b="0" i="0" u="none" strike="noStrike" kern="1200" cap="none" spc="-3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(E2I)</a:t>
            </a:r>
            <a:r>
              <a:rPr kumimoji="0" lang="en-US" sz="1200" b="0" i="0" u="none" strike="noStrike" kern="1200" cap="none" spc="-3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and</a:t>
            </a:r>
            <a:r>
              <a:rPr kumimoji="0" lang="en-US" sz="1200" b="0" i="0" u="none" strike="noStrike" kern="1200" cap="none" spc="-3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Operation</a:t>
            </a:r>
            <a:r>
              <a:rPr kumimoji="0" lang="en-US" sz="1200" b="0" i="0" u="none" strike="noStrike" kern="1200" cap="none" spc="-2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1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Warfighter</a:t>
            </a:r>
            <a:r>
              <a:rPr kumimoji="0" lang="en-US" sz="1200" b="0" i="0" u="none" strike="noStrike" kern="1200" cap="none" spc="-4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(OWF)”</a:t>
            </a:r>
            <a:r>
              <a:rPr kumimoji="0" lang="en-US" sz="1200" b="0" i="0" u="none" strike="noStrike" kern="1200" cap="none" spc="13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5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March</a:t>
            </a:r>
            <a:r>
              <a:rPr kumimoji="0" lang="en-US" sz="1200" b="0" i="0" u="none" strike="noStrike" kern="1200" cap="none" spc="-45"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2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rPr>
              <a:t>2013</a:t>
            </a:r>
            <a:endParaRPr kumimoji="0" lang="en-US" sz="1200" b="0" i="0" u="none" strike="noStrike" kern="1200" cap="none" spc="0" normalizeH="0" baseline="0" noProof="0" dirty="0">
              <a:ln>
                <a:noFill/>
              </a:ln>
              <a:solidFill>
                <a:srgbClr val="CD3746"/>
              </a:solidFill>
              <a:effectLst/>
              <a:uLnTx/>
              <a:uFillTx/>
              <a:latin typeface="Arial" panose="020B0604020202020204" pitchFamily="34" charset="0"/>
              <a:ea typeface="+mn-ea"/>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86442E2-9453-5372-54D3-8AF87B6FD7E0}"/>
              </a:ext>
            </a:extLst>
          </p:cNvPr>
          <p:cNvSpPr/>
          <p:nvPr/>
        </p:nvSpPr>
        <p:spPr>
          <a:xfrm>
            <a:off x="1282534" y="2528877"/>
            <a:ext cx="4972125" cy="36530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Overview</a:t>
            </a:r>
          </a:p>
        </p:txBody>
      </p:sp>
      <p:sp>
        <p:nvSpPr>
          <p:cNvPr id="26" name="Rectangle 25">
            <a:extLst>
              <a:ext uri="{FF2B5EF4-FFF2-40B4-BE49-F238E27FC236}">
                <a16:creationId xmlns:a16="http://schemas.microsoft.com/office/drawing/2014/main" id="{A0911A4C-4FB1-38A4-1DA3-9C393109007A}"/>
              </a:ext>
            </a:extLst>
          </p:cNvPr>
          <p:cNvSpPr/>
          <p:nvPr/>
        </p:nvSpPr>
        <p:spPr>
          <a:xfrm>
            <a:off x="6689199" y="2526021"/>
            <a:ext cx="4734864" cy="36530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Eligibility</a:t>
            </a:r>
          </a:p>
        </p:txBody>
      </p:sp>
      <p:sp>
        <p:nvSpPr>
          <p:cNvPr id="5" name="Rectangle: Rounded Corners 4">
            <a:extLst>
              <a:ext uri="{FF2B5EF4-FFF2-40B4-BE49-F238E27FC236}">
                <a16:creationId xmlns:a16="http://schemas.microsoft.com/office/drawing/2014/main" id="{13BE6C91-F007-FEB6-DBAD-1C53ABDEDF5C}"/>
              </a:ext>
            </a:extLst>
          </p:cNvPr>
          <p:cNvSpPr/>
          <p:nvPr/>
        </p:nvSpPr>
        <p:spPr>
          <a:xfrm>
            <a:off x="4712141" y="4870834"/>
            <a:ext cx="4972123" cy="754991"/>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kern="100" dirty="0">
                <a:solidFill>
                  <a:schemeClr val="bg1"/>
                </a:solidFill>
                <a:cs typeface="Times New Roman" panose="02020603050405020304" pitchFamily="18" charset="0"/>
                <a:hlinkClick r:id="rId5">
                  <a:extLst>
                    <a:ext uri="{A12FA001-AC4F-418D-AE19-62706E023703}">
                      <ahyp:hlinkClr xmlns:ahyp="http://schemas.microsoft.com/office/drawing/2018/hyperlinkcolor" val="tx"/>
                    </a:ext>
                  </a:extLst>
                </a:hlinkClick>
              </a:rPr>
              <a:t>https://warriorcare.dodlive.mil/Care-Coordination/Operation-Warfighter/</a:t>
            </a:r>
            <a:endParaRPr lang="en-US" kern="100" dirty="0">
              <a:solidFill>
                <a:schemeClr val="bg1"/>
              </a:solidFill>
              <a:cs typeface="Times New Roman" panose="02020603050405020304" pitchFamily="18" charset="0"/>
            </a:endParaRPr>
          </a:p>
        </p:txBody>
      </p:sp>
      <p:grpSp>
        <p:nvGrpSpPr>
          <p:cNvPr id="7" name="Group 6">
            <a:extLst>
              <a:ext uri="{FF2B5EF4-FFF2-40B4-BE49-F238E27FC236}">
                <a16:creationId xmlns:a16="http://schemas.microsoft.com/office/drawing/2014/main" id="{687EAF63-85D7-6AA0-40D3-B484AAD7B479}"/>
              </a:ext>
            </a:extLst>
          </p:cNvPr>
          <p:cNvGrpSpPr/>
          <p:nvPr/>
        </p:nvGrpSpPr>
        <p:grpSpPr>
          <a:xfrm>
            <a:off x="4741788" y="4888607"/>
            <a:ext cx="708386" cy="707886"/>
            <a:chOff x="6121946" y="4766084"/>
            <a:chExt cx="708386" cy="707886"/>
          </a:xfrm>
          <a:effectLst>
            <a:outerShdw blurRad="50800" dist="38100" dir="2700000" algn="tl" rotWithShape="0">
              <a:prstClr val="black">
                <a:alpha val="40000"/>
              </a:prstClr>
            </a:outerShdw>
          </a:effectLst>
        </p:grpSpPr>
        <p:sp>
          <p:nvSpPr>
            <p:cNvPr id="10" name="Oval 9">
              <a:extLst>
                <a:ext uri="{FF2B5EF4-FFF2-40B4-BE49-F238E27FC236}">
                  <a16:creationId xmlns:a16="http://schemas.microsoft.com/office/drawing/2014/main" id="{163A9006-5FA2-CE41-3A2E-9E771D5242A0}"/>
                </a:ext>
              </a:extLst>
            </p:cNvPr>
            <p:cNvSpPr/>
            <p:nvPr/>
          </p:nvSpPr>
          <p:spPr>
            <a:xfrm>
              <a:off x="6201819" y="4845707"/>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7C097B-D232-964F-812F-1B4CD607A3CE}"/>
                </a:ext>
              </a:extLst>
            </p:cNvPr>
            <p:cNvSpPr txBox="1"/>
            <p:nvPr/>
          </p:nvSpPr>
          <p:spPr>
            <a:xfrm>
              <a:off x="6121946" y="4766084"/>
              <a:ext cx="708386" cy="707886"/>
            </a:xfrm>
            <a:prstGeom prst="rect">
              <a:avLst/>
            </a:prstGeom>
            <a:noFill/>
          </p:spPr>
          <p:txBody>
            <a:bodyPr wrap="square" rtlCol="0">
              <a:spAutoFit/>
            </a:bodyPr>
            <a:lstStyle/>
            <a:p>
              <a:pPr algn="ctr"/>
              <a:r>
                <a:rPr lang="en-US" sz="4000" dirty="0">
                  <a:solidFill>
                    <a:schemeClr val="tx2"/>
                  </a:solidFill>
                  <a:latin typeface="Amasis MT Pro Light" panose="02040304050005020304" pitchFamily="18" charset="0"/>
                  <a:cs typeface="Arial" panose="020B0604020202020204" pitchFamily="34" charset="0"/>
                </a:rPr>
                <a:t>&gt;</a:t>
              </a:r>
            </a:p>
          </p:txBody>
        </p:sp>
      </p:grpSp>
      <p:grpSp>
        <p:nvGrpSpPr>
          <p:cNvPr id="12" name="Group 11">
            <a:extLst>
              <a:ext uri="{FF2B5EF4-FFF2-40B4-BE49-F238E27FC236}">
                <a16:creationId xmlns:a16="http://schemas.microsoft.com/office/drawing/2014/main" id="{D17A6BDA-8ED1-597C-FC5E-BCD71AF959CA}"/>
              </a:ext>
            </a:extLst>
          </p:cNvPr>
          <p:cNvGrpSpPr/>
          <p:nvPr/>
        </p:nvGrpSpPr>
        <p:grpSpPr>
          <a:xfrm>
            <a:off x="5669461" y="5645960"/>
            <a:ext cx="3057481" cy="537235"/>
            <a:chOff x="6033556" y="5640631"/>
            <a:chExt cx="3057481" cy="537235"/>
          </a:xfrm>
        </p:grpSpPr>
        <p:pic>
          <p:nvPicPr>
            <p:cNvPr id="14" name="Graphic 13" descr="Email with solid fill">
              <a:extLst>
                <a:ext uri="{FF2B5EF4-FFF2-40B4-BE49-F238E27FC236}">
                  <a16:creationId xmlns:a16="http://schemas.microsoft.com/office/drawing/2014/main" id="{9E29DCB7-0CE0-4ECC-F13F-7114049C93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3556" y="5640631"/>
              <a:ext cx="537235" cy="537235"/>
            </a:xfrm>
            <a:prstGeom prst="rect">
              <a:avLst/>
            </a:prstGeom>
          </p:spPr>
        </p:pic>
        <p:sp>
          <p:nvSpPr>
            <p:cNvPr id="16" name="TextBox 15">
              <a:extLst>
                <a:ext uri="{FF2B5EF4-FFF2-40B4-BE49-F238E27FC236}">
                  <a16:creationId xmlns:a16="http://schemas.microsoft.com/office/drawing/2014/main" id="{71A1F569-37DA-7C5C-F3AD-27F438973557}"/>
                </a:ext>
              </a:extLst>
            </p:cNvPr>
            <p:cNvSpPr txBox="1"/>
            <p:nvPr/>
          </p:nvSpPr>
          <p:spPr>
            <a:xfrm>
              <a:off x="6590805" y="5793290"/>
              <a:ext cx="2500232" cy="369332"/>
            </a:xfrm>
            <a:prstGeom prst="rect">
              <a:avLst/>
            </a:prstGeom>
            <a:noFill/>
          </p:spPr>
          <p:txBody>
            <a:bodyPr wrap="square">
              <a:spAutoFit/>
            </a:bodyPr>
            <a:lstStyle/>
            <a:p>
              <a:r>
                <a:rPr lang="en-US" sz="1800" kern="100" dirty="0">
                  <a:solidFill>
                    <a:schemeClr val="tx2"/>
                  </a:solidFill>
                  <a:latin typeface="Arial" panose="020B0604020202020204" pitchFamily="34" charset="0"/>
                  <a:ea typeface="Aptos" panose="020B0004020202020204" pitchFamily="34" charset="0"/>
                  <a:cs typeface="Arial" panose="020B0604020202020204" pitchFamily="34" charset="0"/>
                </a:rPr>
                <a:t>E2I.OSD@mail.mil </a:t>
              </a:r>
              <a:endParaRPr lang="en-US" dirty="0">
                <a:solidFill>
                  <a:schemeClr val="tx2"/>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30DB684-CB7A-B86A-49A2-46F590B59B8C}"/>
              </a:ext>
            </a:extLst>
          </p:cNvPr>
          <p:cNvGrpSpPr/>
          <p:nvPr/>
        </p:nvGrpSpPr>
        <p:grpSpPr>
          <a:xfrm>
            <a:off x="1869843" y="4910325"/>
            <a:ext cx="2646537" cy="1190737"/>
            <a:chOff x="914810" y="4888607"/>
            <a:chExt cx="2646537" cy="1190737"/>
          </a:xfrm>
        </p:grpSpPr>
        <p:sp>
          <p:nvSpPr>
            <p:cNvPr id="27" name="Rectangle: Rounded Corners 26">
              <a:extLst>
                <a:ext uri="{FF2B5EF4-FFF2-40B4-BE49-F238E27FC236}">
                  <a16:creationId xmlns:a16="http://schemas.microsoft.com/office/drawing/2014/main" id="{FAA5BB18-1418-5610-1C30-BEBE7A10E0CF}"/>
                </a:ext>
              </a:extLst>
            </p:cNvPr>
            <p:cNvSpPr/>
            <p:nvPr/>
          </p:nvSpPr>
          <p:spPr>
            <a:xfrm>
              <a:off x="1443789" y="4968230"/>
              <a:ext cx="2117558" cy="999433"/>
            </a:xfrm>
            <a:prstGeom prst="roundRect">
              <a:avLst>
                <a:gd name="adj" fmla="val 50000"/>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Speech with solid fill">
              <a:extLst>
                <a:ext uri="{FF2B5EF4-FFF2-40B4-BE49-F238E27FC236}">
                  <a16:creationId xmlns:a16="http://schemas.microsoft.com/office/drawing/2014/main" id="{E534E117-F00B-5F43-7978-75D367B3B7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4810" y="4888607"/>
              <a:ext cx="1190737" cy="1190737"/>
            </a:xfrm>
            <a:prstGeom prst="rect">
              <a:avLst/>
            </a:prstGeom>
          </p:spPr>
        </p:pic>
        <p:pic>
          <p:nvPicPr>
            <p:cNvPr id="29" name="Graphic 28" descr="Speech with solid fill">
              <a:extLst>
                <a:ext uri="{FF2B5EF4-FFF2-40B4-BE49-F238E27FC236}">
                  <a16:creationId xmlns:a16="http://schemas.microsoft.com/office/drawing/2014/main" id="{A371D257-0175-F790-4A8D-AD2E7D844A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2978" y="5010746"/>
              <a:ext cx="914400" cy="914400"/>
            </a:xfrm>
            <a:prstGeom prst="rect">
              <a:avLst/>
            </a:prstGeom>
            <a:effectLst>
              <a:outerShdw blurRad="50800" dist="38100" dir="2700000" algn="tl" rotWithShape="0">
                <a:prstClr val="black">
                  <a:alpha val="40000"/>
                </a:prstClr>
              </a:outerShdw>
            </a:effectLst>
          </p:spPr>
        </p:pic>
        <p:pic>
          <p:nvPicPr>
            <p:cNvPr id="30" name="Graphic 29" descr="Megaphone with solid fill">
              <a:extLst>
                <a:ext uri="{FF2B5EF4-FFF2-40B4-BE49-F238E27FC236}">
                  <a16:creationId xmlns:a16="http://schemas.microsoft.com/office/drawing/2014/main" id="{89A085F8-1CB5-4AEE-2C8F-1511C2BEA4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52695" y="5142329"/>
              <a:ext cx="516618" cy="516618"/>
            </a:xfrm>
            <a:prstGeom prst="rect">
              <a:avLst/>
            </a:prstGeom>
          </p:spPr>
        </p:pic>
        <p:sp>
          <p:nvSpPr>
            <p:cNvPr id="31" name="TextBox 30">
              <a:extLst>
                <a:ext uri="{FF2B5EF4-FFF2-40B4-BE49-F238E27FC236}">
                  <a16:creationId xmlns:a16="http://schemas.microsoft.com/office/drawing/2014/main" id="{F43B9551-E8E1-FAA3-EE0F-A17408D8217E}"/>
                </a:ext>
              </a:extLst>
            </p:cNvPr>
            <p:cNvSpPr txBox="1"/>
            <p:nvPr/>
          </p:nvSpPr>
          <p:spPr>
            <a:xfrm>
              <a:off x="1960407" y="5042495"/>
              <a:ext cx="1232705" cy="400110"/>
            </a:xfrm>
            <a:prstGeom prst="rect">
              <a:avLst/>
            </a:prstGeom>
            <a:noFill/>
          </p:spPr>
          <p:txBody>
            <a:bodyPr wrap="square" rtlCol="0">
              <a:spAutoFit/>
            </a:bodyPr>
            <a:lstStyle/>
            <a:p>
              <a:r>
                <a:rPr lang="en-US" sz="2000" dirty="0">
                  <a:latin typeface="Bahnschrift" panose="020B0502040204020203" pitchFamily="34" charset="0"/>
                  <a:cs typeface="Arial" panose="020B0604020202020204" pitchFamily="34" charset="0"/>
                </a:rPr>
                <a:t>FIND</a:t>
              </a:r>
            </a:p>
          </p:txBody>
        </p:sp>
        <p:sp>
          <p:nvSpPr>
            <p:cNvPr id="32" name="TextBox 31">
              <a:extLst>
                <a:ext uri="{FF2B5EF4-FFF2-40B4-BE49-F238E27FC236}">
                  <a16:creationId xmlns:a16="http://schemas.microsoft.com/office/drawing/2014/main" id="{C6B0753A-99F1-8797-257E-008980872F87}"/>
                </a:ext>
              </a:extLst>
            </p:cNvPr>
            <p:cNvSpPr txBox="1"/>
            <p:nvPr/>
          </p:nvSpPr>
          <p:spPr>
            <a:xfrm>
              <a:off x="2564297" y="5170814"/>
              <a:ext cx="842519" cy="338554"/>
            </a:xfrm>
            <a:prstGeom prst="rect">
              <a:avLst/>
            </a:prstGeom>
            <a:noFill/>
          </p:spPr>
          <p:txBody>
            <a:bodyPr wrap="square" rtlCol="0">
              <a:spAutoFit/>
            </a:bodyPr>
            <a:lstStyle/>
            <a:p>
              <a:r>
                <a:rPr lang="en-US" sz="1600" dirty="0">
                  <a:latin typeface="Bahnschrift" panose="020B0502040204020203" pitchFamily="34" charset="0"/>
                  <a:cs typeface="Arial" panose="020B0604020202020204" pitchFamily="34" charset="0"/>
                </a:rPr>
                <a:t>OUT</a:t>
              </a:r>
              <a:endParaRPr lang="en-US" sz="2000" dirty="0">
                <a:latin typeface="Bahnschrift"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0435DA9F-3FC7-27D4-D03C-97FE7FBA97E8}"/>
                </a:ext>
              </a:extLst>
            </p:cNvPr>
            <p:cNvSpPr txBox="1"/>
            <p:nvPr/>
          </p:nvSpPr>
          <p:spPr>
            <a:xfrm>
              <a:off x="1946921" y="5352123"/>
              <a:ext cx="1526402" cy="584775"/>
            </a:xfrm>
            <a:prstGeom prst="rect">
              <a:avLst/>
            </a:prstGeom>
            <a:noFill/>
          </p:spPr>
          <p:txBody>
            <a:bodyPr wrap="square" rtlCol="0">
              <a:spAutoFit/>
            </a:bodyPr>
            <a:lstStyle/>
            <a:p>
              <a:r>
                <a:rPr lang="en-US" sz="3200" dirty="0">
                  <a:latin typeface="Bahnschrift" panose="020B0502040204020203" pitchFamily="34" charset="0"/>
                  <a:cs typeface="Arial" panose="020B0604020202020204" pitchFamily="34" charset="0"/>
                </a:rPr>
                <a:t>MORE</a:t>
              </a:r>
            </a:p>
          </p:txBody>
        </p:sp>
      </p:grpSp>
    </p:spTree>
    <p:extLst>
      <p:ext uri="{BB962C8B-B14F-4D97-AF65-F5344CB8AC3E}">
        <p14:creationId xmlns:p14="http://schemas.microsoft.com/office/powerpoint/2010/main" val="2197304238"/>
      </p:ext>
    </p:extLst>
  </p:cSld>
  <p:clrMapOvr>
    <a:masterClrMapping/>
  </p:clrMapOvr>
  <p:transition>
    <p:fade/>
  </p:transition>
</p:sld>
</file>

<file path=ppt/theme/theme1.xml><?xml version="1.0" encoding="utf-8"?>
<a:theme xmlns:a="http://schemas.openxmlformats.org/drawingml/2006/main" name="Magellan Federal 2020">
  <a:themeElements>
    <a:clrScheme name="RCP PPT Colors">
      <a:dk1>
        <a:srgbClr val="000000"/>
      </a:dk1>
      <a:lt1>
        <a:srgbClr val="FFFFFF"/>
      </a:lt1>
      <a:dk2>
        <a:srgbClr val="004773"/>
      </a:dk2>
      <a:lt2>
        <a:srgbClr val="56B9E1"/>
      </a:lt2>
      <a:accent1>
        <a:srgbClr val="00778C"/>
      </a:accent1>
      <a:accent2>
        <a:srgbClr val="F0A83B"/>
      </a:accent2>
      <a:accent3>
        <a:srgbClr val="CD3746"/>
      </a:accent3>
      <a:accent4>
        <a:srgbClr val="5B2F92"/>
      </a:accent4>
      <a:accent5>
        <a:srgbClr val="7B8080"/>
      </a:accent5>
      <a:accent6>
        <a:srgbClr val="C6DDF2"/>
      </a:accent6>
      <a:hlink>
        <a:srgbClr val="0088CE"/>
      </a:hlink>
      <a:folHlink>
        <a:srgbClr val="8A00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BB7E827B-9261-6A4A-A58F-4EB0E62DCEEC}" vid="{699E5CDB-A5A2-F04A-9CDE-0171620506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05c121-0338-46a0-b84d-8612d395ca3a">
      <Terms xmlns="http://schemas.microsoft.com/office/infopath/2007/PartnerControls"/>
    </lcf76f155ced4ddcb4097134ff3c332f>
    <TaxCatchAll xmlns="57a0cfb3-b841-417c-aa06-0b566a8e59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29857EF289924795DF5E5E789FDF5D" ma:contentTypeVersion="9" ma:contentTypeDescription="Create a new document." ma:contentTypeScope="" ma:versionID="1588ed702d77263c4dc60ebe77168242">
  <xsd:schema xmlns:xsd="http://www.w3.org/2001/XMLSchema" xmlns:xs="http://www.w3.org/2001/XMLSchema" xmlns:p="http://schemas.microsoft.com/office/2006/metadata/properties" xmlns:ns2="3105c121-0338-46a0-b84d-8612d395ca3a" xmlns:ns3="57a0cfb3-b841-417c-aa06-0b566a8e597a" targetNamespace="http://schemas.microsoft.com/office/2006/metadata/properties" ma:root="true" ma:fieldsID="a2a632d71c299c50cc63c9fc54085cba" ns2:_="" ns3:_="">
    <xsd:import namespace="3105c121-0338-46a0-b84d-8612d395ca3a"/>
    <xsd:import namespace="57a0cfb3-b841-417c-aa06-0b566a8e59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5c121-0338-46a0-b84d-8612d395ca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aaf2e87-f7c9-42a5-88b1-3e934812a90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0cfb3-b841-417c-aa06-0b566a8e597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aee19e-9f01-44c2-8f51-280ac3ca76e2}" ma:internalName="TaxCatchAll" ma:showField="CatchAllData" ma:web="57a0cfb3-b841-417c-aa06-0b566a8e5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B582CD-F868-4A89-A826-A8DE82B08273}">
  <ds:schemaRefs>
    <ds:schemaRef ds:uri="http://schemas.microsoft.com/sharepoint/v3/contenttype/forms"/>
  </ds:schemaRefs>
</ds:datastoreItem>
</file>

<file path=customXml/itemProps2.xml><?xml version="1.0" encoding="utf-8"?>
<ds:datastoreItem xmlns:ds="http://schemas.openxmlformats.org/officeDocument/2006/customXml" ds:itemID="{6958BD91-688C-4562-B5A4-79D1C2EB5618}">
  <ds:schemaRefs>
    <ds:schemaRef ds:uri="3105c121-0338-46a0-b84d-8612d395ca3a"/>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57a0cfb3-b841-417c-aa06-0b566a8e597a"/>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B563F173-5A85-4493-A5DD-2A5FABB5D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5c121-0338-46a0-b84d-8612d395ca3a"/>
    <ds:schemaRef ds:uri="57a0cfb3-b841-417c-aa06-0b566a8e5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af72ce-cc13-4953-b9ba-4cca0e04b883}" enabled="1" method="Standard" siteId="{102d0191-eeae-4761-b1cb-1a83e86ef445}" contentBits="0" removed="0"/>
</clbl:labelList>
</file>

<file path=docProps/app.xml><?xml version="1.0" encoding="utf-8"?>
<Properties xmlns="http://schemas.openxmlformats.org/officeDocument/2006/extended-properties" xmlns:vt="http://schemas.openxmlformats.org/officeDocument/2006/docPropsVTypes">
  <Template/>
  <TotalTime>15759</TotalTime>
  <Words>888</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Amasis MT Pro Light</vt:lpstr>
      <vt:lpstr>Arial</vt:lpstr>
      <vt:lpstr>Arial Black</vt:lpstr>
      <vt:lpstr>Arial Narrow</vt:lpstr>
      <vt:lpstr>Bahnschrift</vt:lpstr>
      <vt:lpstr>Calibri</vt:lpstr>
      <vt:lpstr>Courier New</vt:lpstr>
      <vt:lpstr>Times New Roman</vt:lpstr>
      <vt:lpstr>Magellan Federal 2020</vt:lpstr>
      <vt:lpstr>Education and Employment Initiative (E2I)</vt:lpstr>
      <vt:lpstr>Operation Warfighter (OWF)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Streeper, Lindsay</dc:creator>
  <cp:lastModifiedBy>Bonilla, Gabrielle I (Gabby) CTR (USA)</cp:lastModifiedBy>
  <cp:revision>60</cp:revision>
  <dcterms:created xsi:type="dcterms:W3CDTF">2020-08-05T14:05:56Z</dcterms:created>
  <dcterms:modified xsi:type="dcterms:W3CDTF">2026-05-18T16:58:04Z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0x0101001BB2E00B786BED40B9693B7C6BA85257</vt:lpwstr>
  </property>
  <property fmtid="{D5CDD505-2E9C-101B-9397-08002B2CF9AE}" pid="3" name="Order">
    <vt:r8>1600</vt:r8>
  </property>
  <property fmtid="{D5CDD505-2E9C-101B-9397-08002B2CF9AE}" pid="4" name="MSIP_Label_8be07fcc-3295-428b-88ad-2394f5c2a736_Enabled">
    <vt:lpwstr>true</vt:lpwstr>
  </property>
  <property fmtid="{D5CDD505-2E9C-101B-9397-08002B2CF9AE}" pid="5" name="MSIP_Label_8be07fcc-3295-428b-88ad-2394f5c2a736_SetDate">
    <vt:lpwstr>2022-12-02T18:31:16Z</vt:lpwstr>
  </property>
  <property fmtid="{D5CDD505-2E9C-101B-9397-08002B2CF9AE}" pid="6" name="MSIP_Label_8be07fcc-3295-428b-88ad-2394f5c2a736_Method">
    <vt:lpwstr>Standard</vt:lpwstr>
  </property>
  <property fmtid="{D5CDD505-2E9C-101B-9397-08002B2CF9AE}" pid="7" name="MSIP_Label_8be07fcc-3295-428b-88ad-2394f5c2a736_Name">
    <vt:lpwstr>Business Use</vt:lpwstr>
  </property>
  <property fmtid="{D5CDD505-2E9C-101B-9397-08002B2CF9AE}" pid="8" name="MSIP_Label_8be07fcc-3295-428b-88ad-2394f5c2a736_SiteId">
    <vt:lpwstr>a9df4fcb-7f39-49f4-9d70-1ee81b27a772</vt:lpwstr>
  </property>
  <property fmtid="{D5CDD505-2E9C-101B-9397-08002B2CF9AE}" pid="9" name="MSIP_Label_8be07fcc-3295-428b-88ad-2394f5c2a736_ActionId">
    <vt:lpwstr>836b6b47-7a91-47a8-9d9b-1f00192f877f</vt:lpwstr>
  </property>
  <property fmtid="{D5CDD505-2E9C-101B-9397-08002B2CF9AE}" pid="10" name="MSIP_Label_8be07fcc-3295-428b-88ad-2394f5c2a736_ContentBits">
    <vt:lpwstr>0</vt:lpwstr>
  </property>
  <property fmtid="{D5CDD505-2E9C-101B-9397-08002B2CF9AE}" pid="11" name="MediaServiceImageTags">
    <vt:lpwstr/>
  </property>
</Properties>
</file>